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2" r:id="rId2"/>
    <p:sldMasterId id="2147483648" r:id="rId3"/>
    <p:sldMasterId id="2147483655" r:id="rId4"/>
    <p:sldMasterId id="2147483666" r:id="rId5"/>
  </p:sldMasterIdLst>
  <p:notesMasterIdLst>
    <p:notesMasterId r:id="rId27"/>
  </p:notesMasterIdLst>
  <p:handoutMasterIdLst>
    <p:handoutMasterId r:id="rId28"/>
  </p:handoutMasterIdLst>
  <p:sldIdLst>
    <p:sldId id="259" r:id="rId6"/>
    <p:sldId id="274" r:id="rId7"/>
    <p:sldId id="301" r:id="rId8"/>
    <p:sldId id="292" r:id="rId9"/>
    <p:sldId id="296" r:id="rId10"/>
    <p:sldId id="282" r:id="rId11"/>
    <p:sldId id="283" r:id="rId12"/>
    <p:sldId id="297" r:id="rId13"/>
    <p:sldId id="298" r:id="rId14"/>
    <p:sldId id="277" r:id="rId15"/>
    <p:sldId id="285" r:id="rId16"/>
    <p:sldId id="300" r:id="rId17"/>
    <p:sldId id="299" r:id="rId18"/>
    <p:sldId id="279" r:id="rId19"/>
    <p:sldId id="280" r:id="rId20"/>
    <p:sldId id="295" r:id="rId21"/>
    <p:sldId id="288" r:id="rId22"/>
    <p:sldId id="289" r:id="rId23"/>
    <p:sldId id="290" r:id="rId24"/>
    <p:sldId id="291" r:id="rId25"/>
    <p:sldId id="262"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0584044C-C27A-6942-9422-765BFA10B91A}">
          <p14:sldIdLst>
            <p14:sldId id="259"/>
            <p14:sldId id="274"/>
            <p14:sldId id="301"/>
            <p14:sldId id="292"/>
            <p14:sldId id="296"/>
            <p14:sldId id="282"/>
            <p14:sldId id="283"/>
            <p14:sldId id="297"/>
            <p14:sldId id="298"/>
            <p14:sldId id="277"/>
            <p14:sldId id="285"/>
            <p14:sldId id="300"/>
            <p14:sldId id="299"/>
            <p14:sldId id="279"/>
            <p14:sldId id="280"/>
            <p14:sldId id="295"/>
            <p14:sldId id="288"/>
            <p14:sldId id="289"/>
            <p14:sldId id="290"/>
            <p14:sldId id="291"/>
            <p14:sldId id="2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5486" autoAdjust="0"/>
  </p:normalViewPr>
  <p:slideViewPr>
    <p:cSldViewPr>
      <p:cViewPr varScale="1">
        <p:scale>
          <a:sx n="58" d="100"/>
          <a:sy n="58" d="100"/>
        </p:scale>
        <p:origin x="72" y="60"/>
      </p:cViewPr>
      <p:guideLst>
        <p:guide orient="horz" pos="2160"/>
        <p:guide pos="2880"/>
      </p:guideLst>
    </p:cSldViewPr>
  </p:slideViewPr>
  <p:outlineViewPr>
    <p:cViewPr>
      <p:scale>
        <a:sx n="33" d="100"/>
        <a:sy n="33" d="100"/>
      </p:scale>
      <p:origin x="0" y="1680"/>
    </p:cViewPr>
  </p:outlineViewPr>
  <p:notesTextViewPr>
    <p:cViewPr>
      <p:scale>
        <a:sx n="100" d="100"/>
        <a:sy n="100" d="100"/>
      </p:scale>
      <p:origin x="0" y="0"/>
    </p:cViewPr>
  </p:notesTextViewPr>
  <p:notesViewPr>
    <p:cSldViewPr snapToGrid="0" snapToObjects="1">
      <p:cViewPr varScale="1">
        <p:scale>
          <a:sx n="123" d="100"/>
          <a:sy n="123" d="100"/>
        </p:scale>
        <p:origin x="-337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94B4E5-E38A-7E41-9FCA-469D910CB445}" type="datetimeFigureOut">
              <a:rPr lang="fr-FR" smtClean="0"/>
              <a:t>22/09/2015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BE76C4-B263-D044-8F92-7CDB52CF9752}" type="slidenum">
              <a:rPr lang="fr-FR" smtClean="0"/>
              <a:t>‹#›</a:t>
            </a:fld>
            <a:endParaRPr lang="fr-FR"/>
          </a:p>
        </p:txBody>
      </p:sp>
    </p:spTree>
    <p:extLst>
      <p:ext uri="{BB962C8B-B14F-4D97-AF65-F5344CB8AC3E}">
        <p14:creationId xmlns:p14="http://schemas.microsoft.com/office/powerpoint/2010/main" val="3739593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20970-37C2-4F43-BC43-7155BFCACFCA}" type="datetimeFigureOut">
              <a:rPr lang="fr-FR" smtClean="0"/>
              <a:t>22/09/2015</a:t>
            </a:fld>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905765-303C-F54B-BEB7-0468D1F4770A}" type="slidenum">
              <a:rPr lang="fr-FR" smtClean="0"/>
              <a:t>‹#›</a:t>
            </a:fld>
            <a:endParaRPr lang="fr-FR"/>
          </a:p>
        </p:txBody>
      </p:sp>
    </p:spTree>
    <p:extLst>
      <p:ext uri="{BB962C8B-B14F-4D97-AF65-F5344CB8AC3E}">
        <p14:creationId xmlns:p14="http://schemas.microsoft.com/office/powerpoint/2010/main" val="2239954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CA" sz="1200" b="1" dirty="0" smtClean="0">
                <a:solidFill>
                  <a:schemeClr val="bg1"/>
                </a:solidFill>
                <a:effectLst>
                  <a:outerShdw blurRad="38100" dist="38100" dir="2700000" algn="tl">
                    <a:srgbClr val="000000">
                      <a:alpha val="43137"/>
                    </a:srgbClr>
                  </a:outerShdw>
                </a:effectLst>
              </a:rPr>
              <a:t>Zones critiques pour les mesures:</a:t>
            </a:r>
          </a:p>
          <a:p>
            <a:r>
              <a:rPr lang="fr-CA" sz="1200" b="1" dirty="0" err="1" smtClean="0">
                <a:solidFill>
                  <a:schemeClr val="bg1"/>
                </a:solidFill>
                <a:effectLst>
                  <a:outerShdw blurRad="38100" dist="38100" dir="2700000" algn="tl">
                    <a:srgbClr val="000000">
                      <a:alpha val="43137"/>
                    </a:srgbClr>
                  </a:outerShdw>
                </a:effectLst>
              </a:rPr>
              <a:t>Reacteur</a:t>
            </a:r>
            <a:endParaRPr lang="fr-CA" sz="1200" b="1" dirty="0" smtClean="0">
              <a:solidFill>
                <a:schemeClr val="bg1"/>
              </a:solidFill>
              <a:effectLst>
                <a:outerShdw blurRad="38100" dist="38100" dir="2700000" algn="tl">
                  <a:srgbClr val="000000">
                    <a:alpha val="43137"/>
                  </a:srgbClr>
                </a:outerShdw>
              </a:effectLst>
            </a:endParaRPr>
          </a:p>
          <a:p>
            <a:r>
              <a:rPr lang="fr-CA" sz="1200" b="1" dirty="0" smtClean="0">
                <a:solidFill>
                  <a:schemeClr val="bg1"/>
                </a:solidFill>
                <a:effectLst>
                  <a:outerShdw blurRad="38100" dist="38100" dir="2700000" algn="tl">
                    <a:srgbClr val="000000">
                      <a:alpha val="43137"/>
                    </a:srgbClr>
                  </a:outerShdw>
                </a:effectLst>
              </a:rPr>
              <a:t>Sous l’avion (graviers qui rebondissent après les roues)</a:t>
            </a:r>
          </a:p>
          <a:p>
            <a:r>
              <a:rPr lang="fr-CA" sz="1200" b="1" dirty="0" smtClean="0">
                <a:solidFill>
                  <a:schemeClr val="bg1"/>
                </a:solidFill>
                <a:effectLst>
                  <a:outerShdw blurRad="38100" dist="38100" dir="2700000" algn="tl">
                    <a:srgbClr val="000000">
                      <a:alpha val="43137"/>
                    </a:srgbClr>
                  </a:outerShdw>
                </a:effectLst>
              </a:rPr>
              <a:t>Au dessus de l’avion</a:t>
            </a:r>
          </a:p>
          <a:p>
            <a:r>
              <a:rPr lang="fr-CA" sz="1200" b="1" dirty="0" smtClean="0">
                <a:solidFill>
                  <a:schemeClr val="bg1"/>
                </a:solidFill>
                <a:effectLst>
                  <a:outerShdw blurRad="38100" dist="38100" dir="2700000" algn="tl">
                    <a:srgbClr val="000000">
                      <a:alpha val="43137"/>
                    </a:srgbClr>
                  </a:outerShdw>
                </a:effectLst>
              </a:rPr>
              <a:t>Sur l’aile</a:t>
            </a:r>
          </a:p>
          <a:p>
            <a:r>
              <a:rPr lang="fr-CA" sz="1200" b="1" dirty="0" smtClean="0">
                <a:solidFill>
                  <a:schemeClr val="bg1"/>
                </a:solidFill>
                <a:effectLst>
                  <a:outerShdw blurRad="38100" dist="38100" dir="2700000" algn="tl">
                    <a:srgbClr val="000000">
                      <a:alpha val="43137"/>
                    </a:srgbClr>
                  </a:outerShdw>
                </a:effectLst>
              </a:rPr>
              <a:t>Sur le bord d’attaque de l’aile</a:t>
            </a:r>
          </a:p>
          <a:p>
            <a:r>
              <a:rPr lang="fr-CA" sz="1200" b="1" dirty="0" smtClean="0">
                <a:solidFill>
                  <a:schemeClr val="bg1"/>
                </a:solidFill>
                <a:effectLst>
                  <a:outerShdw blurRad="38100" dist="38100" dir="2700000" algn="tl">
                    <a:srgbClr val="000000">
                      <a:alpha val="43137"/>
                    </a:srgbClr>
                  </a:outerShdw>
                </a:effectLst>
              </a:rPr>
              <a:t>Dans le train d’</a:t>
            </a:r>
            <a:r>
              <a:rPr lang="fr-CA" sz="1200" b="1" dirty="0" err="1" smtClean="0">
                <a:solidFill>
                  <a:schemeClr val="bg1"/>
                </a:solidFill>
                <a:effectLst>
                  <a:outerShdw blurRad="38100" dist="38100" dir="2700000" algn="tl">
                    <a:srgbClr val="000000">
                      <a:alpha val="43137"/>
                    </a:srgbClr>
                  </a:outerShdw>
                </a:effectLst>
              </a:rPr>
              <a:t>atterissage</a:t>
            </a:r>
            <a:endParaRPr lang="fr-CA" sz="1200" b="1" dirty="0" smtClean="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DE905765-303C-F54B-BEB7-0468D1F4770A}" type="slidenum">
              <a:rPr lang="fr-FR" smtClean="0"/>
              <a:t>2</a:t>
            </a:fld>
            <a:endParaRPr lang="fr-FR"/>
          </a:p>
        </p:txBody>
      </p:sp>
    </p:spTree>
    <p:extLst>
      <p:ext uri="{BB962C8B-B14F-4D97-AF65-F5344CB8AC3E}">
        <p14:creationId xmlns:p14="http://schemas.microsoft.com/office/powerpoint/2010/main" val="41676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CA" sz="1200" b="1" dirty="0" smtClean="0">
                <a:solidFill>
                  <a:schemeClr val="bg1"/>
                </a:solidFill>
                <a:effectLst>
                  <a:outerShdw blurRad="38100" dist="38100" dir="2700000" algn="tl">
                    <a:srgbClr val="000000">
                      <a:alpha val="43137"/>
                    </a:srgbClr>
                  </a:outerShdw>
                </a:effectLst>
              </a:rPr>
              <a:t>Zones critiques pour les mesures:</a:t>
            </a:r>
          </a:p>
          <a:p>
            <a:r>
              <a:rPr lang="fr-CA" sz="1200" b="1" dirty="0" err="1" smtClean="0">
                <a:solidFill>
                  <a:schemeClr val="bg1"/>
                </a:solidFill>
                <a:effectLst>
                  <a:outerShdw blurRad="38100" dist="38100" dir="2700000" algn="tl">
                    <a:srgbClr val="000000">
                      <a:alpha val="43137"/>
                    </a:srgbClr>
                  </a:outerShdw>
                </a:effectLst>
              </a:rPr>
              <a:t>Reacteur</a:t>
            </a:r>
            <a:endParaRPr lang="fr-CA" sz="1200" b="1" dirty="0" smtClean="0">
              <a:solidFill>
                <a:schemeClr val="bg1"/>
              </a:solidFill>
              <a:effectLst>
                <a:outerShdw blurRad="38100" dist="38100" dir="2700000" algn="tl">
                  <a:srgbClr val="000000">
                    <a:alpha val="43137"/>
                  </a:srgbClr>
                </a:outerShdw>
              </a:effectLst>
            </a:endParaRPr>
          </a:p>
          <a:p>
            <a:r>
              <a:rPr lang="fr-CA" sz="1200" b="1" dirty="0" smtClean="0">
                <a:solidFill>
                  <a:schemeClr val="bg1"/>
                </a:solidFill>
                <a:effectLst>
                  <a:outerShdw blurRad="38100" dist="38100" dir="2700000" algn="tl">
                    <a:srgbClr val="000000">
                      <a:alpha val="43137"/>
                    </a:srgbClr>
                  </a:outerShdw>
                </a:effectLst>
              </a:rPr>
              <a:t>Sous l’avion (graviers qui rebondissent après les roues)</a:t>
            </a:r>
          </a:p>
          <a:p>
            <a:r>
              <a:rPr lang="fr-CA" sz="1200" b="1" dirty="0" smtClean="0">
                <a:solidFill>
                  <a:schemeClr val="bg1"/>
                </a:solidFill>
                <a:effectLst>
                  <a:outerShdw blurRad="38100" dist="38100" dir="2700000" algn="tl">
                    <a:srgbClr val="000000">
                      <a:alpha val="43137"/>
                    </a:srgbClr>
                  </a:outerShdw>
                </a:effectLst>
              </a:rPr>
              <a:t>Au dessus de l’avion</a:t>
            </a:r>
          </a:p>
          <a:p>
            <a:r>
              <a:rPr lang="fr-CA" sz="1200" b="1" dirty="0" smtClean="0">
                <a:solidFill>
                  <a:schemeClr val="bg1"/>
                </a:solidFill>
                <a:effectLst>
                  <a:outerShdw blurRad="38100" dist="38100" dir="2700000" algn="tl">
                    <a:srgbClr val="000000">
                      <a:alpha val="43137"/>
                    </a:srgbClr>
                  </a:outerShdw>
                </a:effectLst>
              </a:rPr>
              <a:t>Sur l’aile</a:t>
            </a:r>
          </a:p>
          <a:p>
            <a:r>
              <a:rPr lang="fr-CA" sz="1200" b="1" dirty="0" smtClean="0">
                <a:solidFill>
                  <a:schemeClr val="bg1"/>
                </a:solidFill>
                <a:effectLst>
                  <a:outerShdw blurRad="38100" dist="38100" dir="2700000" algn="tl">
                    <a:srgbClr val="000000">
                      <a:alpha val="43137"/>
                    </a:srgbClr>
                  </a:outerShdw>
                </a:effectLst>
              </a:rPr>
              <a:t>Sur le bord d’attaque de l’aile</a:t>
            </a:r>
          </a:p>
          <a:p>
            <a:r>
              <a:rPr lang="fr-CA" sz="1200" b="1" dirty="0" smtClean="0">
                <a:solidFill>
                  <a:schemeClr val="bg1"/>
                </a:solidFill>
                <a:effectLst>
                  <a:outerShdw blurRad="38100" dist="38100" dir="2700000" algn="tl">
                    <a:srgbClr val="000000">
                      <a:alpha val="43137"/>
                    </a:srgbClr>
                  </a:outerShdw>
                </a:effectLst>
              </a:rPr>
              <a:t>Dans le train d’</a:t>
            </a:r>
            <a:r>
              <a:rPr lang="fr-CA" sz="1200" b="1" dirty="0" err="1" smtClean="0">
                <a:solidFill>
                  <a:schemeClr val="bg1"/>
                </a:solidFill>
                <a:effectLst>
                  <a:outerShdw blurRad="38100" dist="38100" dir="2700000" algn="tl">
                    <a:srgbClr val="000000">
                      <a:alpha val="43137"/>
                    </a:srgbClr>
                  </a:outerShdw>
                </a:effectLst>
              </a:rPr>
              <a:t>atterissage</a:t>
            </a:r>
            <a:endParaRPr lang="fr-CA" sz="1200" b="1" dirty="0" smtClean="0">
              <a:solidFill>
                <a:schemeClr val="bg1"/>
              </a:solidFill>
              <a:effectLst>
                <a:outerShdw blurRad="38100" dist="38100" dir="2700000" algn="tl">
                  <a:srgbClr val="000000">
                    <a:alpha val="43137"/>
                  </a:srgbClr>
                </a:outerShdw>
              </a:effectLst>
            </a:endParaRPr>
          </a:p>
        </p:txBody>
      </p:sp>
      <p:sp>
        <p:nvSpPr>
          <p:cNvPr id="4" name="Espace réservé du numéro de diapositive 3"/>
          <p:cNvSpPr>
            <a:spLocks noGrp="1"/>
          </p:cNvSpPr>
          <p:nvPr>
            <p:ph type="sldNum" sz="quarter" idx="10"/>
          </p:nvPr>
        </p:nvSpPr>
        <p:spPr/>
        <p:txBody>
          <a:bodyPr/>
          <a:lstStyle/>
          <a:p>
            <a:fld id="{DE905765-303C-F54B-BEB7-0468D1F4770A}" type="slidenum">
              <a:rPr lang="fr-FR" smtClean="0"/>
              <a:t>3</a:t>
            </a:fld>
            <a:endParaRPr lang="fr-FR"/>
          </a:p>
        </p:txBody>
      </p:sp>
    </p:spTree>
    <p:extLst>
      <p:ext uri="{BB962C8B-B14F-4D97-AF65-F5344CB8AC3E}">
        <p14:creationId xmlns:p14="http://schemas.microsoft.com/office/powerpoint/2010/main" val="41676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A692CF72-40D0-4FFC-9DCE-82847422C625}" type="slidenum">
              <a:rPr lang="fr-CA" smtClean="0"/>
              <a:pPr/>
              <a:t>5</a:t>
            </a:fld>
            <a:endParaRPr lang="fr-CA"/>
          </a:p>
        </p:txBody>
      </p:sp>
    </p:spTree>
    <p:extLst>
      <p:ext uri="{BB962C8B-B14F-4D97-AF65-F5344CB8AC3E}">
        <p14:creationId xmlns:p14="http://schemas.microsoft.com/office/powerpoint/2010/main" val="165789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AU" sz="1200" dirty="0" smtClean="0"/>
              <a:t>Enables users to </a:t>
            </a:r>
            <a:r>
              <a:rPr lang="en-AU" sz="1200" b="1" dirty="0" smtClean="0"/>
              <a:t>position automatically </a:t>
            </a:r>
            <a:r>
              <a:rPr lang="en-AU" sz="1200" dirty="0" smtClean="0"/>
              <a:t>all the different camera </a:t>
            </a:r>
            <a:r>
              <a:rPr lang="en-AU" sz="1200" b="1" dirty="0" smtClean="0"/>
              <a:t>frames</a:t>
            </a:r>
            <a:r>
              <a:rPr lang="en-AU" sz="1200" dirty="0" smtClean="0"/>
              <a:t> to one another</a:t>
            </a:r>
          </a:p>
          <a:p>
            <a:r>
              <a:rPr lang="en-AU" sz="1200" dirty="0" smtClean="0"/>
              <a:t>A minimum of </a:t>
            </a:r>
            <a:r>
              <a:rPr lang="en-AU" sz="1200" b="1" dirty="0" smtClean="0"/>
              <a:t>3 targets </a:t>
            </a:r>
            <a:r>
              <a:rPr lang="en-AU" sz="1200" dirty="0" smtClean="0"/>
              <a:t>is used to position the scanner</a:t>
            </a:r>
          </a:p>
          <a:p>
            <a:r>
              <a:rPr lang="en-AU" sz="1200" dirty="0" smtClean="0"/>
              <a:t>Positioning through targets is the </a:t>
            </a:r>
            <a:r>
              <a:rPr lang="en-AU" sz="1200" b="1" dirty="0" smtClean="0"/>
              <a:t>only method delivering metrology grade quality</a:t>
            </a:r>
          </a:p>
        </p:txBody>
      </p:sp>
      <p:sp>
        <p:nvSpPr>
          <p:cNvPr id="4" name="Slide Number Placeholder 3"/>
          <p:cNvSpPr>
            <a:spLocks noGrp="1"/>
          </p:cNvSpPr>
          <p:nvPr>
            <p:ph type="sldNum" sz="quarter" idx="10"/>
          </p:nvPr>
        </p:nvSpPr>
        <p:spPr/>
        <p:txBody>
          <a:bodyPr/>
          <a:lstStyle/>
          <a:p>
            <a:fld id="{DE905765-303C-F54B-BEB7-0468D1F4770A}" type="slidenum">
              <a:rPr lang="fr-FR" smtClean="0"/>
              <a:t>6</a:t>
            </a:fld>
            <a:endParaRPr lang="fr-FR"/>
          </a:p>
        </p:txBody>
      </p:sp>
    </p:spTree>
    <p:extLst>
      <p:ext uri="{BB962C8B-B14F-4D97-AF65-F5344CB8AC3E}">
        <p14:creationId xmlns:p14="http://schemas.microsoft.com/office/powerpoint/2010/main" val="62782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a:prstGeom prst="rect">
            <a:avLst/>
          </a:prstGeom>
        </p:spPr>
      </p:sp>
      <p:sp>
        <p:nvSpPr>
          <p:cNvPr id="3" name="Espace réservé des commentaires 2"/>
          <p:cNvSpPr>
            <a:spLocks noGrp="1"/>
          </p:cNvSpPr>
          <p:nvPr>
            <p:ph type="body" idx="1"/>
          </p:nvPr>
        </p:nvSpPr>
        <p:spPr/>
        <p:txBody>
          <a:bodyPr>
            <a:normAutofit/>
          </a:bodyPr>
          <a:lstStyle/>
          <a:p>
            <a:r>
              <a:rPr lang="en-CA" noProof="0" dirty="0" smtClean="0"/>
              <a:t>Low </a:t>
            </a:r>
            <a:r>
              <a:rPr lang="en-CA" baseline="0" noProof="0" dirty="0" smtClean="0"/>
              <a:t>resolution does not mean low accuracy. Low resolution will increase the speed of data acquisition. High resolution will be needed for detailed surface (lots of geometry elements) because more small triangles will be needed. </a:t>
            </a:r>
          </a:p>
          <a:p>
            <a:r>
              <a:rPr lang="en-CA" baseline="0" noProof="0" dirty="0" smtClean="0"/>
              <a:t>Usually, 1mm or 0.040 in is recommended for corroded pipes.</a:t>
            </a:r>
            <a:endParaRPr lang="en-CA" noProof="0" dirty="0" smtClean="0"/>
          </a:p>
        </p:txBody>
      </p:sp>
      <p:sp>
        <p:nvSpPr>
          <p:cNvPr id="4" name="Espace réservé du numéro de diapositive 3"/>
          <p:cNvSpPr>
            <a:spLocks noGrp="1"/>
          </p:cNvSpPr>
          <p:nvPr>
            <p:ph type="sldNum" sz="quarter" idx="10"/>
          </p:nvPr>
        </p:nvSpPr>
        <p:spPr/>
        <p:txBody>
          <a:bodyPr/>
          <a:lstStyle/>
          <a:p>
            <a:fld id="{A9E93A53-067F-4C2D-A662-E16AB328189F}" type="slidenum">
              <a:rPr lang="en-CA" smtClean="0"/>
              <a:pPr/>
              <a:t>8</a:t>
            </a:fld>
            <a:endParaRPr lang="en-CA"/>
          </a:p>
        </p:txBody>
      </p:sp>
    </p:spTree>
    <p:extLst>
      <p:ext uri="{BB962C8B-B14F-4D97-AF65-F5344CB8AC3E}">
        <p14:creationId xmlns:p14="http://schemas.microsoft.com/office/powerpoint/2010/main" val="267587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6BA666-2DC7-434B-B242-F3A01ADFBF92}" type="slidenum">
              <a:rPr lang="en-CA" smtClean="0">
                <a:solidFill>
                  <a:prstClr val="black"/>
                </a:solidFill>
              </a:rPr>
              <a:pPr/>
              <a:t>11</a:t>
            </a:fld>
            <a:endParaRPr lang="en-CA">
              <a:solidFill>
                <a:prstClr val="black"/>
              </a:solidFill>
            </a:endParaRPr>
          </a:p>
        </p:txBody>
      </p:sp>
    </p:spTree>
    <p:extLst>
      <p:ext uri="{BB962C8B-B14F-4D97-AF65-F5344CB8AC3E}">
        <p14:creationId xmlns:p14="http://schemas.microsoft.com/office/powerpoint/2010/main" val="352364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66BA666-2DC7-434B-B242-F3A01ADFBF92}" type="slidenum">
              <a:rPr lang="en-CA" smtClean="0">
                <a:solidFill>
                  <a:prstClr val="black"/>
                </a:solidFill>
              </a:rPr>
              <a:pPr/>
              <a:t>12</a:t>
            </a:fld>
            <a:endParaRPr lang="en-CA">
              <a:solidFill>
                <a:prstClr val="black"/>
              </a:solidFill>
            </a:endParaRPr>
          </a:p>
        </p:txBody>
      </p:sp>
    </p:spTree>
    <p:extLst>
      <p:ext uri="{BB962C8B-B14F-4D97-AF65-F5344CB8AC3E}">
        <p14:creationId xmlns:p14="http://schemas.microsoft.com/office/powerpoint/2010/main" val="352364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214810" y="5033986"/>
            <a:ext cx="4143404" cy="1752600"/>
          </a:xfrm>
        </p:spPr>
        <p:txBody>
          <a:bodyPr>
            <a:normAutofit/>
          </a:bodyPr>
          <a:lstStyle>
            <a:lvl1pPr marL="0" indent="0" algn="l">
              <a:buNone/>
              <a:defRPr sz="1800">
                <a:solidFill>
                  <a:srgbClr val="4576A8"/>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CA" dirty="0"/>
          </a:p>
        </p:txBody>
      </p:sp>
      <p:sp>
        <p:nvSpPr>
          <p:cNvPr id="7" name="Sous-titre 2"/>
          <p:cNvSpPr txBox="1">
            <a:spLocks/>
          </p:cNvSpPr>
          <p:nvPr userDrawn="1"/>
        </p:nvSpPr>
        <p:spPr>
          <a:xfrm>
            <a:off x="4314824" y="3927476"/>
            <a:ext cx="4175126" cy="513189"/>
          </a:xfrm>
          <a:prstGeom prst="rect">
            <a:avLst/>
          </a:prstGeom>
        </p:spPr>
        <p:txBody>
          <a:bodyPr lIns="0" tIns="0" rIns="0" bIns="0">
            <a:noAutofit/>
          </a:bodyPr>
          <a:lstStyle>
            <a:lvl1pPr marL="0" indent="0" algn="l">
              <a:spcBef>
                <a:spcPts val="0"/>
              </a:spcBef>
              <a:buNone/>
              <a:defRPr sz="1400" cap="all">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fr-FR" sz="1800" b="0" i="0" u="none" strike="noStrike" kern="1200" cap="all" spc="0" normalizeH="0" baseline="0" noProof="0" dirty="0">
              <a:ln>
                <a:noFill/>
              </a:ln>
              <a:solidFill>
                <a:schemeClr val="bg1"/>
              </a:solidFill>
              <a:effectLst/>
              <a:uLnTx/>
              <a:uFillTx/>
              <a:latin typeface="Arial" pitchFamily="34" charset="0"/>
              <a:ea typeface="+mn-ea"/>
              <a:cs typeface="Arial" pitchFamily="34" charset="0"/>
            </a:endParaRPr>
          </a:p>
        </p:txBody>
      </p:sp>
      <p:sp>
        <p:nvSpPr>
          <p:cNvPr id="10" name="Titre 9"/>
          <p:cNvSpPr>
            <a:spLocks noGrp="1"/>
          </p:cNvSpPr>
          <p:nvPr>
            <p:ph type="title"/>
          </p:nvPr>
        </p:nvSpPr>
        <p:spPr>
          <a:xfrm>
            <a:off x="4214810" y="3643314"/>
            <a:ext cx="4400552" cy="1143000"/>
          </a:xfrm>
        </p:spPr>
        <p:txBody>
          <a:bodyPr>
            <a:normAutofit/>
          </a:bodyPr>
          <a:lstStyle>
            <a:lvl1pPr algn="l">
              <a:defRPr sz="1800" b="1" cap="all" baseline="0">
                <a:solidFill>
                  <a:schemeClr val="bg1"/>
                </a:solidFill>
                <a:latin typeface="Arial" pitchFamily="34" charset="0"/>
                <a:cs typeface="Arial" pitchFamily="34" charset="0"/>
              </a:defRPr>
            </a:lvl1pPr>
          </a:lstStyle>
          <a:p>
            <a:r>
              <a:rPr lang="fr-FR" dirty="0" smtClean="0"/>
              <a:t>Cliquez pour modifier le style du titre</a:t>
            </a:r>
            <a:endParaRPr lang="fr-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00062" y="2928934"/>
            <a:ext cx="7772400" cy="1470025"/>
          </a:xfrm>
        </p:spPr>
        <p:txBody>
          <a:bodyPr>
            <a:normAutofit/>
          </a:bodyPr>
          <a:lstStyle>
            <a:lvl1pPr algn="r">
              <a:defRPr sz="4000" b="1" cap="all" baseline="0">
                <a:solidFill>
                  <a:schemeClr val="bg1"/>
                </a:solidFill>
                <a:latin typeface="Arial" pitchFamily="34" charset="0"/>
                <a:cs typeface="Arial" pitchFamily="34" charset="0"/>
              </a:defRPr>
            </a:lvl1pPr>
          </a:lstStyle>
          <a:p>
            <a:r>
              <a:rPr lang="fr-FR" dirty="0" smtClean="0"/>
              <a:t>Cliquez pour modifier le style du titre</a:t>
            </a:r>
            <a:endParaRPr lang="fr-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a:xfrm>
            <a:off x="457200" y="1600201"/>
            <a:ext cx="8229600" cy="432913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1"/>
            <a:ext cx="4038600" cy="4329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
        <p:nvSpPr>
          <p:cNvPr id="4" name="Espace réservé du contenu 3"/>
          <p:cNvSpPr>
            <a:spLocks noGrp="1"/>
          </p:cNvSpPr>
          <p:nvPr>
            <p:ph sz="half" idx="2"/>
          </p:nvPr>
        </p:nvSpPr>
        <p:spPr>
          <a:xfrm>
            <a:off x="4648200" y="1600201"/>
            <a:ext cx="4038600" cy="43291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a:xfrm>
            <a:off x="457200" y="1600201"/>
            <a:ext cx="8229600" cy="4472006"/>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1"/>
            <a:ext cx="4038600" cy="4400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
        <p:nvSpPr>
          <p:cNvPr id="4" name="Espace réservé du contenu 3"/>
          <p:cNvSpPr>
            <a:spLocks noGrp="1"/>
          </p:cNvSpPr>
          <p:nvPr>
            <p:ph sz="half" idx="2"/>
          </p:nvPr>
        </p:nvSpPr>
        <p:spPr>
          <a:xfrm>
            <a:off x="4648200" y="1600201"/>
            <a:ext cx="4038600" cy="44005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429124" y="4286256"/>
            <a:ext cx="4143404" cy="1752600"/>
          </a:xfrm>
        </p:spPr>
        <p:txBody>
          <a:bodyPr>
            <a:normAutofit/>
          </a:bodyPr>
          <a:lstStyle>
            <a:lvl1pPr marL="0" indent="0" algn="l">
              <a:buNone/>
              <a:defRPr sz="2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CA" dirty="0"/>
          </a:p>
        </p:txBody>
      </p:sp>
      <p:sp>
        <p:nvSpPr>
          <p:cNvPr id="7" name="Sous-titre 2"/>
          <p:cNvSpPr txBox="1">
            <a:spLocks/>
          </p:cNvSpPr>
          <p:nvPr userDrawn="1"/>
        </p:nvSpPr>
        <p:spPr>
          <a:xfrm>
            <a:off x="4314824" y="3927476"/>
            <a:ext cx="4175126" cy="513189"/>
          </a:xfrm>
          <a:prstGeom prst="rect">
            <a:avLst/>
          </a:prstGeom>
        </p:spPr>
        <p:txBody>
          <a:bodyPr lIns="0" tIns="0" rIns="0" bIns="0">
            <a:noAutofit/>
          </a:bodyPr>
          <a:lstStyle>
            <a:lvl1pPr marL="0" indent="0" algn="l">
              <a:spcBef>
                <a:spcPts val="0"/>
              </a:spcBef>
              <a:buNone/>
              <a:defRPr sz="1400" cap="all">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fr-FR" sz="1800" b="0" i="0" u="none" strike="noStrike" kern="1200" cap="all" spc="0" normalizeH="0" baseline="0" noProof="0" dirty="0">
              <a:ln>
                <a:noFill/>
              </a:ln>
              <a:solidFill>
                <a:schemeClr val="bg1"/>
              </a:solidFill>
              <a:effectLst/>
              <a:uLnTx/>
              <a:uFillTx/>
              <a:latin typeface="Arial" pitchFamily="34" charset="0"/>
              <a:ea typeface="+mn-ea"/>
              <a:cs typeface="Aria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file://localhost/Users/msc/Desktop/EN%20COURS/6206%20CREAFORM%20Papeterie_Ametek/5_Montages/PowerPoint/powerpoint_template/Dossier%20Presentation_Template_powerpoint_v1/Presentation_Template_powerpoint_v17.jpg" TargetMode="Externa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file://localhost/Users/msc/Desktop/EN%20COURS/6206%20CREAFORM%20Papeterie_Ametek/5_Montages/PowerPoint/powerpoint_template/Dossier%20Presentation_Template_powerpoint_v1/Presentation_Template_powerpoint_v15.jpg"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file://localhost/Users/msc/Desktop/EN%20COURS/6206%20CREAFORM%20Papeterie_Ametek/5_Montages/PowerPoint/powerpoint_template/Dossier%20Presentation_Template_powerpoint_v1/Presentation_Template_powerpoint_v14.jpg" TargetMode="Externa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file://localhost/Users/msc/Desktop/EN%20COURS/6206%20CREAFORM%20Papeterie_Ametek/6_Maquettes_client/powerpoint_template/Dossier%20Presentation_Template_powerpoint_v1/Presentation_Template_powerpoint_v13.jpg" TargetMode="External"/><Relationship Id="rId5" Type="http://schemas.openxmlformats.org/officeDocument/2006/relationships/image" Target="../media/image5.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9.xml"/><Relationship Id="rId4" Type="http://schemas.openxmlformats.org/officeDocument/2006/relationships/image" Target="file://localhost/Users/msc/Desktop/EN%20COURS/6206%20CREAFORM%20Papeterie_Ametek/5_Montages/PowerPoint/powerpoint_template/Dossier%20Presentation_Template_powerpoint_v1/Presentation_Template_powerpoint_v16.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alphaModFix amt="0"/>
          </a:blip>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CD7F2-A398-47FD-B8A3-59D74E0F840D}" type="datetimeFigureOut">
              <a:rPr lang="fr-FR" smtClean="0"/>
              <a:pPr/>
              <a:t>22/09/2015</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CE485-EB07-4859-8752-3A641914B494}" type="slidenum">
              <a:rPr lang="fr-CA" smtClean="0"/>
              <a:pPr/>
              <a:t>‹#›</a:t>
            </a:fld>
            <a:endParaRPr lang="fr-CA"/>
          </a:p>
        </p:txBody>
      </p:sp>
      <p:pic>
        <p:nvPicPr>
          <p:cNvPr id="7" name="Presentation_Template_powerpoint_v17.jpg" descr="/Users/msc/Desktop/EN COURS/6206 CREAFORM Papeterie_Ametek/5_Montages/PowerPoint/powerpoint_template/Dossier Presentation_Template_powerpoint_v1/Presentation_Template_powerpoint_v17.jpg"/>
          <p:cNvPicPr>
            <a:picLocks noChangeAspect="1"/>
          </p:cNvPicPr>
          <p:nvPr userDrawn="1"/>
        </p:nvPicPr>
        <p:blipFill>
          <a:blip r:embed="rId4" r:link="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CF252-2C22-4E41-93D5-EE9AEB52A3B5}" type="datetimeFigureOut">
              <a:rPr lang="fr-FR" smtClean="0"/>
              <a:pPr/>
              <a:t>22/09/2015</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A663C-E6A6-404D-987A-5790E87C9CFE}" type="slidenum">
              <a:rPr lang="fr-CA" smtClean="0"/>
              <a:pPr/>
              <a:t>‹#›</a:t>
            </a:fld>
            <a:endParaRPr lang="fr-CA"/>
          </a:p>
        </p:txBody>
      </p:sp>
      <p:pic>
        <p:nvPicPr>
          <p:cNvPr id="10" name="Presentation_Template_powerpoint_v15.jpg" descr="/Users/msc/Desktop/EN COURS/6206 CREAFORM Papeterie_Ametek/5_Montages/PowerPoint/powerpoint_template/Dossier Presentation_Template_powerpoint_v1/Presentation_Template_powerpoint_v15.jpg"/>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dirty="0" smtClean="0"/>
              <a:t>Cliquez et modifiez le titre</a:t>
            </a:r>
            <a:endParaRPr lang="fr-CA" dirty="0"/>
          </a:p>
        </p:txBody>
      </p:sp>
      <p:sp>
        <p:nvSpPr>
          <p:cNvPr id="3" name="Espace réservé du texte 2"/>
          <p:cNvSpPr>
            <a:spLocks noGrp="1"/>
          </p:cNvSpPr>
          <p:nvPr>
            <p:ph type="body" idx="1"/>
          </p:nvPr>
        </p:nvSpPr>
        <p:spPr>
          <a:xfrm>
            <a:off x="457200" y="1600201"/>
            <a:ext cx="8229600" cy="4329130"/>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
        <p:nvSpPr>
          <p:cNvPr id="4" name="Espace réservé de la date 3"/>
          <p:cNvSpPr>
            <a:spLocks noGrp="1"/>
          </p:cNvSpPr>
          <p:nvPr>
            <p:ph type="dt" sz="half" idx="2"/>
          </p:nvPr>
        </p:nvSpPr>
        <p:spPr>
          <a:xfrm>
            <a:off x="457200" y="638371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2249D-01F1-4DF0-9E7F-876598744305}" type="datetimeFigureOut">
              <a:rPr lang="fr-FR" smtClean="0"/>
              <a:pPr/>
              <a:t>22/09/2015</a:t>
            </a:fld>
            <a:endParaRPr lang="fr-CA"/>
          </a:p>
        </p:txBody>
      </p:sp>
      <p:sp>
        <p:nvSpPr>
          <p:cNvPr id="5" name="Espace réservé du pied de page 4"/>
          <p:cNvSpPr>
            <a:spLocks noGrp="1"/>
          </p:cNvSpPr>
          <p:nvPr>
            <p:ph type="ftr" sz="quarter" idx="3"/>
          </p:nvPr>
        </p:nvSpPr>
        <p:spPr>
          <a:xfrm>
            <a:off x="3124200" y="638371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8371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544EC-5CD5-4112-B59F-1E37125F24CF}" type="slidenum">
              <a:rPr lang="fr-CA" smtClean="0"/>
              <a:pPr/>
              <a:t>‹#›</a:t>
            </a:fld>
            <a:endParaRPr lang="fr-CA"/>
          </a:p>
        </p:txBody>
      </p:sp>
      <p:pic>
        <p:nvPicPr>
          <p:cNvPr id="7" name="Presentation_Template_powerpoint_v14.jpg" descr="/Users/msc/Desktop/EN COURS/6206 CREAFORM Papeterie_Ametek/5_Montages/PowerPoint/powerpoint_template/Dossier Presentation_Template_powerpoint_v1/Presentation_Template_powerpoint_v14.jpg"/>
          <p:cNvPicPr>
            <a:picLocks noChangeAspect="1"/>
          </p:cNvPicPr>
          <p:nvPr userDrawn="1"/>
        </p:nvPicPr>
        <p:blipFill>
          <a:blip r:embed="rId5" r:link="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2" r:id="rId2"/>
    <p:sldLayoutId id="2147483654" r:id="rId3"/>
  </p:sldLayoutIdLst>
  <p:txStyles>
    <p:titleStyle>
      <a:lvl1pPr algn="l" defTabSz="914400" rtl="0" eaLnBrk="1" latinLnBrk="0" hangingPunct="1">
        <a:spcBef>
          <a:spcPct val="0"/>
        </a:spcBef>
        <a:buNone/>
        <a:defRPr sz="2800" b="1" kern="1200" cap="all" baseline="0">
          <a:solidFill>
            <a:srgbClr val="4576A8"/>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resentation_Template_powerpoint_v13.jpg" descr="/Users/msc/Desktop/EN COURS/6206 CREAFORM Papeterie_Ametek/6_Maquettes_client/powerpoint_template/Dossier Presentation_Template_powerpoint_v1/Presentation_Template_powerpoint_v13.jpg"/>
          <p:cNvPicPr>
            <a:picLocks noChangeAspect="1"/>
          </p:cNvPicPr>
          <p:nvPr userDrawn="1"/>
        </p:nvPicPr>
        <p:blipFill>
          <a:blip r:embed="rId5" r:link="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dirty="0" smtClean="0"/>
              <a:t>Cliquez et modifiez le titre</a:t>
            </a:r>
            <a:endParaRPr lang="fr-CA" dirty="0"/>
          </a:p>
        </p:txBody>
      </p:sp>
      <p:sp>
        <p:nvSpPr>
          <p:cNvPr id="3" name="Espace réservé du texte 2"/>
          <p:cNvSpPr>
            <a:spLocks noGrp="1"/>
          </p:cNvSpPr>
          <p:nvPr>
            <p:ph type="body" idx="1"/>
          </p:nvPr>
        </p:nvSpPr>
        <p:spPr>
          <a:xfrm>
            <a:off x="457200" y="1600201"/>
            <a:ext cx="8229600" cy="4472006"/>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Tree>
  </p:cSld>
  <p:clrMap bg1="lt1" tx1="dk1" bg2="lt2" tx2="dk2" accent1="accent1" accent2="accent2" accent3="accent3" accent4="accent4" accent5="accent5" accent6="accent6" hlink="hlink" folHlink="folHlink"/>
  <p:sldLayoutIdLst>
    <p:sldLayoutId id="2147483657" r:id="rId1"/>
    <p:sldLayoutId id="2147483659" r:id="rId2"/>
    <p:sldLayoutId id="2147483661" r:id="rId3"/>
  </p:sldLayoutIdLst>
  <p:txStyles>
    <p:titleStyle>
      <a:lvl1pPr algn="l" defTabSz="914400" rtl="0" eaLnBrk="1" latinLnBrk="0" hangingPunct="1">
        <a:spcBef>
          <a:spcPct val="0"/>
        </a:spcBef>
        <a:buNone/>
        <a:defRPr sz="2800" b="1" kern="1200" cap="all" baseline="0">
          <a:solidFill>
            <a:srgbClr val="4576A8"/>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4576A8"/>
        </a:buClr>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CD7F2-A398-47FD-B8A3-59D74E0F840D}" type="datetimeFigureOut">
              <a:rPr lang="fr-FR" smtClean="0"/>
              <a:pPr/>
              <a:t>22/09/2015</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CE485-EB07-4859-8752-3A641914B494}" type="slidenum">
              <a:rPr lang="fr-CA" smtClean="0"/>
              <a:pPr/>
              <a:t>‹#›</a:t>
            </a:fld>
            <a:endParaRPr lang="fr-CA"/>
          </a:p>
        </p:txBody>
      </p:sp>
      <p:pic>
        <p:nvPicPr>
          <p:cNvPr id="7" name="Presentation_Template_powerpoint_v16.jpg" descr="/Users/msc/Desktop/EN COURS/6206 CREAFORM Papeterie_Ametek/5_Montages/PowerPoint/powerpoint_template/Dossier Presentation_Template_powerpoint_v1/Presentation_Template_powerpoint_v16.jpg"/>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cid:image019.jpg@01CF2F21.7C75B9B0" TargetMode="External"/><Relationship Id="rId1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3.jpeg"/><Relationship Id="rId17" Type="http://schemas.openxmlformats.org/officeDocument/2006/relationships/image" Target="../media/image46.png"/><Relationship Id="rId2" Type="http://schemas.openxmlformats.org/officeDocument/2006/relationships/slideLayout" Target="../slideLayouts/slideLayout4.xml"/><Relationship Id="rId16" Type="http://schemas.openxmlformats.org/officeDocument/2006/relationships/image" Target="../media/image45.png"/><Relationship Id="rId1" Type="http://schemas.openxmlformats.org/officeDocument/2006/relationships/tags" Target="../tags/tag1.xml"/><Relationship Id="rId6" Type="http://schemas.openxmlformats.org/officeDocument/2006/relationships/image" Target="../media/image39.png"/><Relationship Id="rId11" Type="http://schemas.openxmlformats.org/officeDocument/2006/relationships/image" Target="cid:image021.jpg@01CF2F21.7C75B9B0" TargetMode="External"/><Relationship Id="rId5" Type="http://schemas.openxmlformats.org/officeDocument/2006/relationships/image" Target="../media/image38.png"/><Relationship Id="rId15" Type="http://schemas.openxmlformats.org/officeDocument/2006/relationships/image" Target="cid:image020.jpg@01CF2F21.7C75B9B0" TargetMode="External"/><Relationship Id="rId10" Type="http://schemas.openxmlformats.org/officeDocument/2006/relationships/image" Target="../media/image42.jpeg"/><Relationship Id="rId19" Type="http://schemas.openxmlformats.org/officeDocument/2006/relationships/image" Target="../media/image48.jpeg"/><Relationship Id="rId4" Type="http://schemas.openxmlformats.org/officeDocument/2006/relationships/image" Target="../media/image37.png"/><Relationship Id="rId9" Type="http://schemas.openxmlformats.org/officeDocument/2006/relationships/image" Target="cid:image022.jpg@01CF2F21.7C75B9B0" TargetMode="External"/><Relationship Id="rId1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52.tiff"/><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0"/>
          </a:blip>
          <a:stretch>
            <a:fillRect/>
          </a:stretch>
        </a:blipFill>
        <a:effectLst/>
      </p:bgPr>
    </p:bg>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251520" y="5589240"/>
            <a:ext cx="4173614" cy="699270"/>
          </a:xfrm>
        </p:spPr>
        <p:txBody>
          <a:bodyPr/>
          <a:lstStyle/>
          <a:p>
            <a:r>
              <a:rPr lang="en-CA" noProof="0" dirty="0" smtClean="0">
                <a:solidFill>
                  <a:schemeClr val="bg1"/>
                </a:solidFill>
              </a:rPr>
              <a:t>Mark </a:t>
            </a:r>
            <a:r>
              <a:rPr lang="en-CA" noProof="0" dirty="0" err="1" smtClean="0">
                <a:solidFill>
                  <a:schemeClr val="bg1"/>
                </a:solidFill>
              </a:rPr>
              <a:t>Maizonnasse</a:t>
            </a:r>
            <a:r>
              <a:rPr lang="en-CA" noProof="0" dirty="0" smtClean="0">
                <a:solidFill>
                  <a:schemeClr val="bg1"/>
                </a:solidFill>
              </a:rPr>
              <a:t>, </a:t>
            </a:r>
            <a:r>
              <a:rPr lang="en-CA" noProof="0" dirty="0" err="1" smtClean="0">
                <a:solidFill>
                  <a:schemeClr val="bg1"/>
                </a:solidFill>
              </a:rPr>
              <a:t>Creaform</a:t>
            </a:r>
            <a:endParaRPr lang="en-CA" noProof="0" dirty="0">
              <a:solidFill>
                <a:schemeClr val="bg1"/>
              </a:solidFill>
            </a:endParaRPr>
          </a:p>
        </p:txBody>
      </p:sp>
      <p:sp>
        <p:nvSpPr>
          <p:cNvPr id="3" name="Titre 2"/>
          <p:cNvSpPr>
            <a:spLocks noGrp="1"/>
          </p:cNvSpPr>
          <p:nvPr>
            <p:ph type="title"/>
          </p:nvPr>
        </p:nvSpPr>
        <p:spPr>
          <a:xfrm>
            <a:off x="179512" y="4149080"/>
            <a:ext cx="8640960" cy="1440160"/>
          </a:xfrm>
        </p:spPr>
        <p:txBody>
          <a:bodyPr>
            <a:noAutofit/>
          </a:bodyPr>
          <a:lstStyle/>
          <a:p>
            <a:r>
              <a:rPr lang="en-GB" sz="2800" dirty="0"/>
              <a:t>Improvement of Aircraft Mechanical Damage Inspection with Advanced</a:t>
            </a:r>
            <a:r>
              <a:rPr lang="es-CL" sz="2800" dirty="0"/>
              <a:t/>
            </a:r>
            <a:br>
              <a:rPr lang="es-CL" sz="2800" dirty="0"/>
            </a:br>
            <a:r>
              <a:rPr lang="fr-CA" sz="2800" dirty="0"/>
              <a:t>3D Imaging Technologies</a:t>
            </a:r>
            <a:endParaRPr lang="es-CL" sz="2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924944"/>
            <a:ext cx="7065818" cy="1470025"/>
          </a:xfrm>
        </p:spPr>
        <p:txBody>
          <a:bodyPr>
            <a:normAutofit fontScale="90000"/>
          </a:bodyPr>
          <a:lstStyle/>
          <a:p>
            <a:r>
              <a:rPr lang="en-CA" noProof="0" dirty="0" smtClean="0"/>
              <a:t>Workflow and Software improvements</a:t>
            </a:r>
            <a:endParaRPr lang="en-CA" noProof="0" dirty="0"/>
          </a:p>
        </p:txBody>
      </p:sp>
    </p:spTree>
    <p:extLst>
      <p:ext uri="{BB962C8B-B14F-4D97-AF65-F5344CB8AC3E}">
        <p14:creationId xmlns:p14="http://schemas.microsoft.com/office/powerpoint/2010/main" val="1385654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ce réservé du contenu 3"/>
          <p:cNvSpPr txBox="1">
            <a:spLocks/>
          </p:cNvSpPr>
          <p:nvPr/>
        </p:nvSpPr>
        <p:spPr>
          <a:xfrm>
            <a:off x="457199" y="1600201"/>
            <a:ext cx="4678123" cy="4329130"/>
          </a:xfrm>
          <a:prstGeom prst="rect">
            <a:avLst/>
          </a:prstGeom>
        </p:spPr>
        <p:txBody>
          <a:bodyPr>
            <a:normAutofit/>
          </a:bodyPr>
          <a:lstStyle>
            <a:lvl1pPr marL="342900" indent="-34290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Font typeface="+mj-lt"/>
              <a:buAutoNum type="arabicPeriod"/>
            </a:pPr>
            <a:r>
              <a:rPr lang="en-CA" sz="1800" dirty="0" smtClean="0"/>
              <a:t>Surface acquisition (30 secs/m²)</a:t>
            </a:r>
          </a:p>
          <a:p>
            <a:pPr marL="457200" indent="-457200">
              <a:spcBef>
                <a:spcPts val="600"/>
              </a:spcBef>
              <a:buFont typeface="+mj-lt"/>
              <a:buAutoNum type="arabicPeriod"/>
            </a:pPr>
            <a:endParaRPr lang="en-CA" sz="1800" dirty="0" smtClean="0"/>
          </a:p>
          <a:p>
            <a:pPr marL="457200" indent="-457200">
              <a:spcBef>
                <a:spcPts val="600"/>
              </a:spcBef>
              <a:buFont typeface="+mj-lt"/>
              <a:buAutoNum type="arabicPeriod"/>
            </a:pPr>
            <a:r>
              <a:rPr lang="en-CA" sz="1800" dirty="0" smtClean="0"/>
              <a:t>Maximum depth, length, extraction and positioning(1-2 </a:t>
            </a:r>
            <a:r>
              <a:rPr lang="en-CA" sz="1800" dirty="0" err="1" smtClean="0"/>
              <a:t>mins</a:t>
            </a:r>
            <a:r>
              <a:rPr lang="en-CA" sz="1800" dirty="0" smtClean="0"/>
              <a:t>)</a:t>
            </a:r>
          </a:p>
          <a:p>
            <a:pPr marL="457200" indent="-457200">
              <a:spcBef>
                <a:spcPts val="600"/>
              </a:spcBef>
              <a:buFont typeface="+mj-lt"/>
              <a:buAutoNum type="arabicPeriod"/>
            </a:pPr>
            <a:endParaRPr lang="en-CA" sz="1800" dirty="0" smtClean="0"/>
          </a:p>
          <a:p>
            <a:pPr marL="457200" indent="-457200">
              <a:spcBef>
                <a:spcPts val="600"/>
              </a:spcBef>
              <a:buFont typeface="+mj-lt"/>
              <a:buAutoNum type="arabicPeriod"/>
            </a:pPr>
            <a:r>
              <a:rPr lang="en-CA" sz="1800" dirty="0" smtClean="0"/>
              <a:t>Reporting (seconds)</a:t>
            </a:r>
            <a:endParaRPr lang="en-CA" sz="1800" dirty="0"/>
          </a:p>
        </p:txBody>
      </p:sp>
      <p:sp>
        <p:nvSpPr>
          <p:cNvPr id="8" name="Title 7"/>
          <p:cNvSpPr>
            <a:spLocks noGrp="1"/>
          </p:cNvSpPr>
          <p:nvPr>
            <p:ph type="title"/>
          </p:nvPr>
        </p:nvSpPr>
        <p:spPr/>
        <p:txBody>
          <a:bodyPr/>
          <a:lstStyle/>
          <a:p>
            <a:r>
              <a:rPr lang="en-CA" noProof="0" dirty="0" smtClean="0"/>
              <a:t>Simplest possible workflow </a:t>
            </a:r>
            <a:endParaRPr lang="en-CA" noProof="0" dirty="0"/>
          </a:p>
        </p:txBody>
      </p:sp>
      <p:pic>
        <p:nvPicPr>
          <p:cNvPr id="35" name="Picture 4"/>
          <p:cNvPicPr>
            <a:picLocks noChangeAspect="1" noChangeArrowheads="1"/>
          </p:cNvPicPr>
          <p:nvPr/>
        </p:nvPicPr>
        <p:blipFill>
          <a:blip r:embed="rId3" cstate="print"/>
          <a:srcRect/>
          <a:stretch>
            <a:fillRect/>
          </a:stretch>
        </p:blipFill>
        <p:spPr bwMode="auto">
          <a:xfrm>
            <a:off x="755576" y="4207971"/>
            <a:ext cx="2880320" cy="1940131"/>
          </a:xfrm>
          <a:prstGeom prst="rect">
            <a:avLst/>
          </a:prstGeom>
          <a:noFill/>
          <a:ln w="1">
            <a:noFill/>
            <a:miter lim="800000"/>
            <a:headEnd/>
            <a:tailEnd type="none" w="med" len="med"/>
          </a:ln>
          <a:effectLst/>
        </p:spPr>
      </p:pic>
      <p:pic>
        <p:nvPicPr>
          <p:cNvPr id="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141074"/>
            <a:ext cx="2009699" cy="138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7059" y="1185527"/>
            <a:ext cx="1718160" cy="221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3983195" y="4926744"/>
            <a:ext cx="1152128" cy="502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ight Arrow 16"/>
          <p:cNvSpPr/>
          <p:nvPr/>
        </p:nvSpPr>
        <p:spPr>
          <a:xfrm rot="16200000">
            <a:off x="6788310" y="3513472"/>
            <a:ext cx="575657" cy="502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4687" y="4831709"/>
            <a:ext cx="1910258" cy="1400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2340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Espace réservé du contenu 3"/>
          <p:cNvSpPr txBox="1">
            <a:spLocks/>
          </p:cNvSpPr>
          <p:nvPr/>
        </p:nvSpPr>
        <p:spPr>
          <a:xfrm>
            <a:off x="457199" y="1600201"/>
            <a:ext cx="4678123" cy="4329130"/>
          </a:xfrm>
          <a:prstGeom prst="rect">
            <a:avLst/>
          </a:prstGeom>
        </p:spPr>
        <p:txBody>
          <a:bodyPr>
            <a:normAutofit/>
          </a:bodyPr>
          <a:lstStyle>
            <a:lvl1pPr marL="342900" indent="-34290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4576A8"/>
              </a:buClr>
              <a:buFont typeface="Wingdings" pitchFamily="2" charset="2"/>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4576A8"/>
              </a:buClr>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600"/>
              </a:spcBef>
              <a:buFont typeface="+mj-lt"/>
              <a:buAutoNum type="arabicPeriod"/>
            </a:pPr>
            <a:endParaRPr lang="fr-CA" sz="1800" dirty="0"/>
          </a:p>
        </p:txBody>
      </p:sp>
      <p:sp>
        <p:nvSpPr>
          <p:cNvPr id="8" name="Title 7"/>
          <p:cNvSpPr>
            <a:spLocks noGrp="1"/>
          </p:cNvSpPr>
          <p:nvPr>
            <p:ph type="title"/>
          </p:nvPr>
        </p:nvSpPr>
        <p:spPr/>
        <p:txBody>
          <a:bodyPr/>
          <a:lstStyle/>
          <a:p>
            <a:r>
              <a:rPr lang="en-CA" noProof="0" dirty="0" smtClean="0"/>
              <a:t>What Can be measured?</a:t>
            </a:r>
            <a:endParaRPr lang="en-CA" noProof="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579" y="3501008"/>
            <a:ext cx="4705330" cy="300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462311"/>
            <a:ext cx="3834767" cy="2194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870621"/>
            <a:ext cx="3805710" cy="222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568" y="4200929"/>
            <a:ext cx="2243709" cy="187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71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300" noProof="0" dirty="0" smtClean="0"/>
              <a:t>advanced capabilities</a:t>
            </a:r>
            <a:endParaRPr lang="en-CA" sz="2300" noProof="0" dirty="0"/>
          </a:p>
        </p:txBody>
      </p:sp>
      <p:sp>
        <p:nvSpPr>
          <p:cNvPr id="3" name="Content Placeholder 2"/>
          <p:cNvSpPr>
            <a:spLocks noGrp="1"/>
          </p:cNvSpPr>
          <p:nvPr>
            <p:ph sz="half" idx="1"/>
          </p:nvPr>
        </p:nvSpPr>
        <p:spPr>
          <a:xfrm>
            <a:off x="467544" y="1412776"/>
            <a:ext cx="8199063" cy="4537159"/>
          </a:xfrm>
        </p:spPr>
        <p:txBody>
          <a:bodyPr>
            <a:noAutofit/>
          </a:bodyPr>
          <a:lstStyle/>
          <a:p>
            <a:r>
              <a:rPr lang="en-CA" sz="1800" noProof="0" dirty="0" smtClean="0"/>
              <a:t>Reconstruction of reference surface based on the curvature around damaged area</a:t>
            </a:r>
          </a:p>
          <a:p>
            <a:r>
              <a:rPr lang="en-CA" sz="1800" noProof="0" dirty="0" smtClean="0"/>
              <a:t>Automatic extraction of deepest point and size of feature</a:t>
            </a:r>
          </a:p>
          <a:p>
            <a:r>
              <a:rPr lang="en-CA" sz="1800" noProof="0" dirty="0" smtClean="0"/>
              <a:t>Measurement possible on any surface/material</a:t>
            </a:r>
          </a:p>
          <a:p>
            <a:r>
              <a:rPr lang="en-CA" sz="1800" b="1" u="sng" noProof="0" dirty="0" smtClean="0"/>
              <a:t>No limitations/error compared to pit gauge measurements</a:t>
            </a:r>
          </a:p>
          <a:p>
            <a:endParaRPr lang="en-CA" sz="1800" noProof="0" dirty="0" smtClean="0"/>
          </a:p>
        </p:txBody>
      </p:sp>
      <p:grpSp>
        <p:nvGrpSpPr>
          <p:cNvPr id="4" name="Group 3"/>
          <p:cNvGrpSpPr/>
          <p:nvPr/>
        </p:nvGrpSpPr>
        <p:grpSpPr>
          <a:xfrm>
            <a:off x="395536" y="3600591"/>
            <a:ext cx="3600400" cy="2520280"/>
            <a:chOff x="179512" y="2967443"/>
            <a:chExt cx="3600400" cy="2520280"/>
          </a:xfrm>
        </p:grpSpPr>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179512" y="2967443"/>
              <a:ext cx="3600400" cy="2520280"/>
            </a:xfrm>
            <a:prstGeom prst="rect">
              <a:avLst/>
            </a:prstGeom>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736" y="4687001"/>
              <a:ext cx="1792400" cy="69057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5" name="Group 14"/>
          <p:cNvGrpSpPr/>
          <p:nvPr/>
        </p:nvGrpSpPr>
        <p:grpSpPr>
          <a:xfrm>
            <a:off x="4800129" y="3426010"/>
            <a:ext cx="4068536" cy="3100741"/>
            <a:chOff x="4800129" y="3248189"/>
            <a:chExt cx="4068536" cy="3100741"/>
          </a:xfrm>
        </p:grpSpPr>
        <p:pic>
          <p:nvPicPr>
            <p:cNvPr id="205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129" y="4506147"/>
              <a:ext cx="2514060" cy="1842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9940" y="3248189"/>
              <a:ext cx="2918725"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64086">
            <a:off x="7396504" y="2167601"/>
            <a:ext cx="1712952" cy="114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http://upload.wikimedia.org/wikipedia/commons/thumb/4/47/Forbidden_Symbol.svg/1024px-Forbidden_Symbol.svg.pn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2360" y="2204864"/>
            <a:ext cx="942940" cy="942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8" cstate="print">
            <a:extLst>
              <a:ext uri="{28A0092B-C50C-407E-A947-70E740481C1C}">
                <a14:useLocalDpi xmlns:a14="http://schemas.microsoft.com/office/drawing/2010/main" val="0"/>
              </a:ext>
            </a:extLst>
          </a:blip>
          <a:stretch>
            <a:fillRect/>
          </a:stretch>
        </p:blipFill>
        <p:spPr>
          <a:xfrm>
            <a:off x="414911" y="3602317"/>
            <a:ext cx="1669849" cy="757409"/>
          </a:xfrm>
          <a:prstGeom prst="rect">
            <a:avLst/>
          </a:prstGeom>
          <a:ln>
            <a:solidFill>
              <a:schemeClr val="accent1"/>
            </a:solidFill>
          </a:ln>
        </p:spPr>
      </p:pic>
    </p:spTree>
    <p:extLst>
      <p:ext uri="{BB962C8B-B14F-4D97-AF65-F5344CB8AC3E}">
        <p14:creationId xmlns:p14="http://schemas.microsoft.com/office/powerpoint/2010/main" val="3684180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noProof="0" dirty="0" smtClean="0"/>
              <a:t>Editable Detailed Reports</a:t>
            </a:r>
            <a:endParaRPr lang="en-CA" noProof="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802"/>
          <a:stretch/>
        </p:blipFill>
        <p:spPr bwMode="auto">
          <a:xfrm>
            <a:off x="5004048" y="1556792"/>
            <a:ext cx="3895725" cy="411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1"/>
          </p:nvPr>
        </p:nvSpPr>
        <p:spPr/>
        <p:txBody>
          <a:bodyPr>
            <a:normAutofit/>
          </a:bodyPr>
          <a:lstStyle/>
          <a:p>
            <a:r>
              <a:rPr lang="en-CA" sz="1800" noProof="0" dirty="0" smtClean="0"/>
              <a:t>The operator can fill all report properties shown in the report header.</a:t>
            </a:r>
          </a:p>
          <a:p>
            <a:endParaRPr lang="en-CA" sz="1800" noProof="0" dirty="0" smtClean="0"/>
          </a:p>
          <a:p>
            <a:r>
              <a:rPr lang="en-CA" sz="1800" noProof="0" dirty="0" smtClean="0"/>
              <a:t>A formatted report will be automatically generated. </a:t>
            </a:r>
          </a:p>
          <a:p>
            <a:endParaRPr lang="en-CA" sz="1800" noProof="0" dirty="0" smtClean="0"/>
          </a:p>
          <a:p>
            <a:r>
              <a:rPr lang="en-CA" sz="1800" noProof="0" dirty="0" smtClean="0"/>
              <a:t>PDF file or Excel export available</a:t>
            </a:r>
          </a:p>
          <a:p>
            <a:endParaRPr lang="en-CA" sz="1800" noProof="0" dirty="0" smtClean="0"/>
          </a:p>
          <a:p>
            <a:r>
              <a:rPr lang="en-CA" sz="1800" noProof="0" dirty="0" smtClean="0"/>
              <a:t>Custom report templates can be made for each customer</a:t>
            </a:r>
            <a:endParaRPr lang="en-CA" sz="1800" noProof="0" dirty="0"/>
          </a:p>
        </p:txBody>
      </p:sp>
    </p:spTree>
    <p:extLst>
      <p:ext uri="{BB962C8B-B14F-4D97-AF65-F5344CB8AC3E}">
        <p14:creationId xmlns:p14="http://schemas.microsoft.com/office/powerpoint/2010/main" val="185387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 of Major improvements</a:t>
            </a:r>
            <a:endParaRPr lang="en-CA" noProof="0" dirty="0"/>
          </a:p>
        </p:txBody>
      </p:sp>
      <p:sp>
        <p:nvSpPr>
          <p:cNvPr id="3" name="Content Placeholder 2"/>
          <p:cNvSpPr>
            <a:spLocks noGrp="1"/>
          </p:cNvSpPr>
          <p:nvPr>
            <p:ph sz="half" idx="1"/>
          </p:nvPr>
        </p:nvSpPr>
        <p:spPr>
          <a:xfrm>
            <a:off x="323528" y="1600200"/>
            <a:ext cx="4176464" cy="4525963"/>
          </a:xfrm>
        </p:spPr>
        <p:txBody>
          <a:bodyPr>
            <a:noAutofit/>
          </a:bodyPr>
          <a:lstStyle/>
          <a:p>
            <a:pPr marL="342900" lvl="3" indent="-342900">
              <a:buFont typeface="Wingdings" pitchFamily="2" charset="2"/>
              <a:buChar char="§"/>
            </a:pPr>
            <a:endParaRPr lang="en-CA" sz="1600" noProof="0" dirty="0" smtClean="0">
              <a:cs typeface="Arial" charset="0"/>
            </a:endParaRPr>
          </a:p>
          <a:p>
            <a:pPr marL="342900" lvl="3" indent="-342900">
              <a:buFont typeface="Wingdings" pitchFamily="2" charset="2"/>
              <a:buChar char="§"/>
            </a:pPr>
            <a:r>
              <a:rPr lang="en-CA" sz="1600" noProof="0" dirty="0" smtClean="0">
                <a:cs typeface="Arial" charset="0"/>
              </a:rPr>
              <a:t>A </a:t>
            </a:r>
            <a:r>
              <a:rPr lang="en-CA" sz="1600" b="1" noProof="0" dirty="0" smtClean="0">
                <a:cs typeface="Arial" charset="0"/>
              </a:rPr>
              <a:t>simple </a:t>
            </a:r>
            <a:r>
              <a:rPr lang="en-CA" sz="1600" noProof="0" dirty="0" smtClean="0">
                <a:cs typeface="Arial" charset="0"/>
              </a:rPr>
              <a:t>inspection procedure:</a:t>
            </a:r>
          </a:p>
          <a:p>
            <a:pPr marL="0" lvl="3" indent="0">
              <a:buNone/>
            </a:pPr>
            <a:r>
              <a:rPr lang="en-CA" sz="1600" dirty="0" smtClean="0">
                <a:cs typeface="Arial" charset="0"/>
              </a:rPr>
              <a:t>      4 clicks/dent</a:t>
            </a:r>
            <a:endParaRPr lang="en-CA" sz="1600" noProof="0" dirty="0" smtClean="0">
              <a:cs typeface="Arial" charset="0"/>
            </a:endParaRPr>
          </a:p>
          <a:p>
            <a:pPr marL="342900" lvl="3" indent="-342900">
              <a:buFont typeface="Wingdings" pitchFamily="2" charset="2"/>
              <a:buChar char="§"/>
            </a:pPr>
            <a:endParaRPr lang="en-CA" sz="1600" dirty="0" smtClean="0">
              <a:cs typeface="Arial" charset="0"/>
            </a:endParaRPr>
          </a:p>
          <a:p>
            <a:pPr marL="342900" lvl="3" indent="-342900">
              <a:buFont typeface="Wingdings" pitchFamily="2" charset="2"/>
              <a:buChar char="§"/>
            </a:pPr>
            <a:r>
              <a:rPr lang="en-CA" sz="1600" b="1" noProof="0" dirty="0" smtClean="0">
                <a:cs typeface="Arial" charset="0"/>
              </a:rPr>
              <a:t>High accuracy </a:t>
            </a:r>
            <a:r>
              <a:rPr lang="en-CA" sz="1600" noProof="0" dirty="0" smtClean="0">
                <a:cs typeface="Arial" charset="0"/>
              </a:rPr>
              <a:t>and repeatable results, human factor controlled:</a:t>
            </a:r>
          </a:p>
          <a:p>
            <a:pPr marL="0" lvl="3" indent="0">
              <a:buNone/>
            </a:pPr>
            <a:r>
              <a:rPr lang="en-CA" sz="1600" noProof="0" dirty="0" smtClean="0">
                <a:cs typeface="Arial" charset="0"/>
              </a:rPr>
              <a:t>      Up to 30µm</a:t>
            </a:r>
          </a:p>
          <a:p>
            <a:pPr marL="0" lvl="3" indent="0">
              <a:buNone/>
            </a:pPr>
            <a:endParaRPr lang="en-CA" sz="1600" noProof="0" dirty="0" smtClean="0">
              <a:cs typeface="Arial" charset="0"/>
            </a:endParaRPr>
          </a:p>
          <a:p>
            <a:pPr marL="342900" lvl="3" indent="-342900">
              <a:buFont typeface="Wingdings" pitchFamily="2" charset="2"/>
              <a:buChar char="§"/>
            </a:pPr>
            <a:r>
              <a:rPr lang="en-CA" sz="1600" b="1" noProof="0" dirty="0" smtClean="0">
                <a:cs typeface="Arial" charset="0"/>
              </a:rPr>
              <a:t>Automated </a:t>
            </a:r>
            <a:r>
              <a:rPr lang="en-CA" sz="1600" noProof="0" dirty="0" smtClean="0">
                <a:cs typeface="Arial" charset="0"/>
              </a:rPr>
              <a:t>report available in seconds:</a:t>
            </a:r>
          </a:p>
          <a:p>
            <a:pPr marL="0" lvl="3" indent="0">
              <a:buNone/>
            </a:pPr>
            <a:r>
              <a:rPr lang="en-CA" sz="1600" noProof="0" dirty="0" smtClean="0">
                <a:cs typeface="Arial" charset="0"/>
              </a:rPr>
              <a:t>      Less than 1 min</a:t>
            </a:r>
          </a:p>
          <a:p>
            <a:pPr marL="342900" lvl="3" indent="-342900">
              <a:buFont typeface="Wingdings" pitchFamily="2" charset="2"/>
              <a:buChar char="§"/>
            </a:pPr>
            <a:endParaRPr lang="en-CA" sz="1600" noProof="0" dirty="0" smtClean="0">
              <a:cs typeface="Arial" charset="0"/>
            </a:endParaRPr>
          </a:p>
          <a:p>
            <a:pPr marL="342900" lvl="3" indent="-342900"/>
            <a:r>
              <a:rPr lang="en-CA" sz="1600" b="1" dirty="0" smtClean="0">
                <a:cs typeface="Arial" charset="0"/>
              </a:rPr>
              <a:t>Quick </a:t>
            </a:r>
            <a:r>
              <a:rPr lang="en-CA" sz="1600" dirty="0" smtClean="0">
                <a:cs typeface="Arial" charset="0"/>
              </a:rPr>
              <a:t>aircraft hail damage assessment: </a:t>
            </a:r>
            <a:r>
              <a:rPr lang="en-CA" sz="1400" dirty="0" smtClean="0">
                <a:cs typeface="Arial" charset="0"/>
              </a:rPr>
              <a:t>inspection time reduced by 80%</a:t>
            </a:r>
          </a:p>
          <a:p>
            <a:pPr marL="0" lvl="3" indent="0">
              <a:buNone/>
            </a:pPr>
            <a:r>
              <a:rPr lang="en-CA" sz="1400" dirty="0" smtClean="0">
                <a:cs typeface="Arial" charset="0"/>
              </a:rPr>
              <a:t>       15mins/m² vs 4-5 hours manually</a:t>
            </a:r>
            <a:endParaRPr lang="en-CA" sz="1400" noProof="0" dirty="0" smtClean="0">
              <a:cs typeface="Arial" charset="0"/>
            </a:endParaRPr>
          </a:p>
          <a:p>
            <a:pPr marL="0" lvl="3" indent="0">
              <a:buNone/>
            </a:pPr>
            <a:endParaRPr lang="en-CA" sz="1600" noProof="0" dirty="0" smtClean="0">
              <a:cs typeface="Arial"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3191" y="1844824"/>
            <a:ext cx="3428124" cy="330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879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924944"/>
            <a:ext cx="7065818" cy="1470025"/>
          </a:xfrm>
        </p:spPr>
        <p:txBody>
          <a:bodyPr/>
          <a:lstStyle/>
          <a:p>
            <a:r>
              <a:rPr lang="en-CA" noProof="0" dirty="0" smtClean="0"/>
              <a:t>Live Demonstration</a:t>
            </a:r>
            <a:endParaRPr lang="en-CA" noProof="0" dirty="0"/>
          </a:p>
        </p:txBody>
      </p:sp>
    </p:spTree>
    <p:extLst>
      <p:ext uri="{BB962C8B-B14F-4D97-AF65-F5344CB8AC3E}">
        <p14:creationId xmlns:p14="http://schemas.microsoft.com/office/powerpoint/2010/main" val="873667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924944"/>
            <a:ext cx="7065818" cy="1470025"/>
          </a:xfrm>
        </p:spPr>
        <p:txBody>
          <a:bodyPr/>
          <a:lstStyle/>
          <a:p>
            <a:r>
              <a:rPr lang="en-CA" noProof="0" dirty="0" smtClean="0"/>
              <a:t>Other applications</a:t>
            </a:r>
            <a:endParaRPr lang="en-CA" noProof="0" dirty="0"/>
          </a:p>
        </p:txBody>
      </p:sp>
    </p:spTree>
    <p:extLst>
      <p:ext uri="{BB962C8B-B14F-4D97-AF65-F5344CB8AC3E}">
        <p14:creationId xmlns:p14="http://schemas.microsoft.com/office/powerpoint/2010/main" val="1240906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457201" y="1600202"/>
            <a:ext cx="6492207" cy="4329130"/>
          </a:xfrm>
        </p:spPr>
        <p:txBody>
          <a:bodyPr>
            <a:normAutofit/>
          </a:bodyPr>
          <a:lstStyle/>
          <a:p>
            <a:r>
              <a:rPr lang="en-CA" sz="2000" noProof="0" dirty="0" smtClean="0"/>
              <a:t>Quality Control:</a:t>
            </a:r>
          </a:p>
          <a:p>
            <a:endParaRPr lang="en-CA" sz="2000" noProof="0" dirty="0" smtClean="0"/>
          </a:p>
          <a:p>
            <a:endParaRPr lang="en-CA" sz="2000" noProof="0" dirty="0" smtClean="0"/>
          </a:p>
          <a:p>
            <a:pPr marL="0" indent="0">
              <a:buNone/>
            </a:pPr>
            <a:endParaRPr lang="en-CA" sz="2000" noProof="0" dirty="0" smtClean="0"/>
          </a:p>
          <a:p>
            <a:endParaRPr lang="en-CA" sz="2000" noProof="0" dirty="0" smtClean="0"/>
          </a:p>
          <a:p>
            <a:endParaRPr lang="en-CA" sz="2000" noProof="0" dirty="0" smtClean="0"/>
          </a:p>
          <a:p>
            <a:r>
              <a:rPr lang="en-CA" sz="2000" noProof="0" dirty="0" smtClean="0"/>
              <a:t>Reverse engineering:</a:t>
            </a:r>
          </a:p>
          <a:p>
            <a:endParaRPr lang="en-CA" sz="2000" noProof="0" dirty="0"/>
          </a:p>
        </p:txBody>
      </p:sp>
      <p:sp>
        <p:nvSpPr>
          <p:cNvPr id="2" name="Title 1"/>
          <p:cNvSpPr>
            <a:spLocks noGrp="1"/>
          </p:cNvSpPr>
          <p:nvPr>
            <p:ph type="title"/>
          </p:nvPr>
        </p:nvSpPr>
        <p:spPr/>
        <p:txBody>
          <a:bodyPr/>
          <a:lstStyle/>
          <a:p>
            <a:r>
              <a:rPr lang="en-CA" noProof="0" dirty="0" smtClean="0"/>
              <a:t>Other applications</a:t>
            </a:r>
            <a:endParaRPr lang="en-CA" noProof="0" dirty="0"/>
          </a:p>
        </p:txBody>
      </p:sp>
      <p:pic>
        <p:nvPicPr>
          <p:cNvPr id="10" name="Picture 9" descr="Capture2.PNG"/>
          <p:cNvPicPr>
            <a:picLocks noChangeAspect="1"/>
          </p:cNvPicPr>
          <p:nvPr/>
        </p:nvPicPr>
        <p:blipFill>
          <a:blip r:embed="rId3" cstate="print"/>
          <a:stretch>
            <a:fillRect/>
          </a:stretch>
        </p:blipFill>
        <p:spPr>
          <a:xfrm>
            <a:off x="1415072" y="2697389"/>
            <a:ext cx="1344322" cy="743541"/>
          </a:xfrm>
          <a:prstGeom prst="rect">
            <a:avLst/>
          </a:prstGeom>
        </p:spPr>
      </p:pic>
      <p:pic>
        <p:nvPicPr>
          <p:cNvPr id="11" name="Picture 10" descr="Capture.PNG"/>
          <p:cNvPicPr>
            <a:picLocks noChangeAspect="1"/>
          </p:cNvPicPr>
          <p:nvPr/>
        </p:nvPicPr>
        <p:blipFill>
          <a:blip r:embed="rId4" cstate="print"/>
          <a:stretch>
            <a:fillRect/>
          </a:stretch>
        </p:blipFill>
        <p:spPr>
          <a:xfrm>
            <a:off x="508129" y="2598416"/>
            <a:ext cx="821828" cy="941489"/>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4656" y="2426239"/>
            <a:ext cx="1678299" cy="128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6866" y="2348880"/>
            <a:ext cx="2002329" cy="134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5231" y="1909902"/>
            <a:ext cx="1925663" cy="1787081"/>
          </a:xfrm>
          <a:prstGeom prst="rect">
            <a:avLst/>
          </a:prstGeom>
        </p:spPr>
      </p:pic>
      <p:pic>
        <p:nvPicPr>
          <p:cNvPr id="16" name="Picture 15" descr="cid:image022.jpg@01CF2F21.7C75B9B0"/>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4998713" y="4154078"/>
            <a:ext cx="838601" cy="1015492"/>
          </a:xfrm>
          <a:prstGeom prst="rect">
            <a:avLst/>
          </a:prstGeom>
          <a:noFill/>
          <a:ln>
            <a:noFill/>
          </a:ln>
        </p:spPr>
      </p:pic>
      <p:pic>
        <p:nvPicPr>
          <p:cNvPr id="18" name="Picture 17" descr="cid:image021.jpg@01CF2F21.7C75B9B0"/>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4142487" y="4154080"/>
            <a:ext cx="805057" cy="1015491"/>
          </a:xfrm>
          <a:prstGeom prst="rect">
            <a:avLst/>
          </a:prstGeom>
          <a:noFill/>
          <a:ln>
            <a:noFill/>
          </a:ln>
        </p:spPr>
      </p:pic>
      <p:pic>
        <p:nvPicPr>
          <p:cNvPr id="19" name="Picture 18" descr="cid:image019.jpg@01CF2F21.7C75B9B0"/>
          <p:cNvPicPr>
            <a:picLocks noChangeAspect="1"/>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3873390" y="5292850"/>
            <a:ext cx="1100848" cy="860992"/>
          </a:xfrm>
          <a:prstGeom prst="rect">
            <a:avLst/>
          </a:prstGeom>
          <a:noFill/>
          <a:ln>
            <a:noFill/>
          </a:ln>
        </p:spPr>
      </p:pic>
      <p:pic>
        <p:nvPicPr>
          <p:cNvPr id="20" name="Picture 19" descr="cid:image020.jpg@01CF2F21.7C75B9B0"/>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bwMode="auto">
          <a:xfrm>
            <a:off x="4998713" y="5292850"/>
            <a:ext cx="1186941" cy="860992"/>
          </a:xfrm>
          <a:prstGeom prst="rect">
            <a:avLst/>
          </a:prstGeom>
          <a:noFill/>
          <a:ln>
            <a:noFill/>
          </a:ln>
        </p:spPr>
      </p:pic>
      <p:pic>
        <p:nvPicPr>
          <p:cNvPr id="21" name="Espace réservé du contenu 8" descr="surface2.bmp"/>
          <p:cNvPicPr>
            <a:picLocks noGrp="1" noChangeAspect="1"/>
          </p:cNvPicPr>
          <p:nvPr>
            <p:ph sz="half" idx="2"/>
          </p:nvPr>
        </p:nvPicPr>
        <p:blipFill>
          <a:blip r:embed="rId16" cstate="print"/>
          <a:stretch>
            <a:fillRect/>
          </a:stretch>
        </p:blipFill>
        <p:spPr>
          <a:xfrm>
            <a:off x="2236765" y="4512811"/>
            <a:ext cx="1343263" cy="1467263"/>
          </a:xfrm>
        </p:spPr>
      </p:pic>
      <p:pic>
        <p:nvPicPr>
          <p:cNvPr id="22" name="Image 6" descr="clio_mesh2_bleu.png"/>
          <p:cNvPicPr>
            <a:picLocks noChangeAspect="1"/>
          </p:cNvPicPr>
          <p:nvPr/>
        </p:nvPicPr>
        <p:blipFill>
          <a:blip r:embed="rId17" cstate="print"/>
          <a:stretch>
            <a:fillRect/>
          </a:stretch>
        </p:blipFill>
        <p:spPr>
          <a:xfrm>
            <a:off x="365817" y="4512810"/>
            <a:ext cx="1320703" cy="1560080"/>
          </a:xfrm>
          <a:prstGeom prst="rect">
            <a:avLst/>
          </a:prstGeom>
        </p:spPr>
      </p:pic>
      <p:sp>
        <p:nvSpPr>
          <p:cNvPr id="23" name="Flèche droite 12"/>
          <p:cNvSpPr/>
          <p:nvPr/>
        </p:nvSpPr>
        <p:spPr>
          <a:xfrm>
            <a:off x="1767878" y="5292851"/>
            <a:ext cx="408221" cy="99601"/>
          </a:xfrm>
          <a:prstGeom prst="rightArrow">
            <a:avLst>
              <a:gd name="adj1" fmla="val 100000"/>
              <a:gd name="adj2" fmla="val 515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4" name="Image 3" descr="Cockpit.png"/>
          <p:cNvPicPr>
            <a:picLocks noChangeAspect="1"/>
          </p:cNvPicPr>
          <p:nvPr>
            <p:custDataLst>
              <p:tags r:id="rId1"/>
            </p:custDataLst>
          </p:nvPr>
        </p:nvPicPr>
        <p:blipFill>
          <a:blip r:embed="rId18" cstate="print"/>
          <a:stretch>
            <a:fillRect/>
          </a:stretch>
        </p:blipFill>
        <p:spPr>
          <a:xfrm>
            <a:off x="6456843" y="4218348"/>
            <a:ext cx="2369182" cy="1935494"/>
          </a:xfrm>
          <a:prstGeom prst="rect">
            <a:avLst/>
          </a:prstGeom>
          <a:ln>
            <a:noFill/>
          </a:ln>
          <a:effectLst>
            <a:outerShdw blurRad="292100" dist="139700" dir="2700000" algn="tl" rotWithShape="0">
              <a:srgbClr val="333333">
                <a:alpha val="65000"/>
              </a:srgbClr>
            </a:outerShdw>
          </a:effectLst>
        </p:spPr>
      </p:pic>
      <p:pic>
        <p:nvPicPr>
          <p:cNvPr id="25" name="Image 7" descr="hydro_gear_FEA.jpg"/>
          <p:cNvPicPr>
            <a:picLocks noChangeAspect="1"/>
          </p:cNvPicPr>
          <p:nvPr/>
        </p:nvPicPr>
        <p:blipFill>
          <a:blip r:embed="rId19" cstate="print">
            <a:clrChange>
              <a:clrFrom>
                <a:srgbClr val="FDFDFD"/>
              </a:clrFrom>
              <a:clrTo>
                <a:srgbClr val="FDFDFD">
                  <a:alpha val="0"/>
                </a:srgbClr>
              </a:clrTo>
            </a:clrChange>
          </a:blip>
          <a:srcRect l="28050"/>
          <a:stretch>
            <a:fillRect/>
          </a:stretch>
        </p:blipFill>
        <p:spPr>
          <a:xfrm flipH="1">
            <a:off x="6895231" y="-36427"/>
            <a:ext cx="1641108" cy="1919771"/>
          </a:xfrm>
          <a:prstGeom prst="rect">
            <a:avLst/>
          </a:prstGeom>
        </p:spPr>
      </p:pic>
    </p:spTree>
    <p:extLst>
      <p:ext uri="{BB962C8B-B14F-4D97-AF65-F5344CB8AC3E}">
        <p14:creationId xmlns:p14="http://schemas.microsoft.com/office/powerpoint/2010/main" val="343687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55073" y="1385129"/>
            <a:ext cx="6620999" cy="2476870"/>
          </a:xfrm>
        </p:spPr>
        <p:txBody>
          <a:bodyPr>
            <a:normAutofit/>
          </a:bodyPr>
          <a:lstStyle/>
          <a:p>
            <a:r>
              <a:rPr lang="en-CA" sz="2000" noProof="0" dirty="0" smtClean="0"/>
              <a:t>Finite Element Analysis</a:t>
            </a:r>
          </a:p>
          <a:p>
            <a:endParaRPr lang="en-CA" sz="2000" noProof="0" dirty="0" smtClean="0"/>
          </a:p>
          <a:p>
            <a:r>
              <a:rPr lang="en-CA" sz="2000" noProof="0" dirty="0" smtClean="0"/>
              <a:t>Export directly to FEA programs</a:t>
            </a:r>
          </a:p>
          <a:p>
            <a:endParaRPr lang="en-CA" sz="2000" noProof="0" dirty="0" smtClean="0"/>
          </a:p>
          <a:p>
            <a:endParaRPr lang="en-CA" sz="2000" noProof="0" dirty="0" smtClean="0"/>
          </a:p>
        </p:txBody>
      </p:sp>
      <p:sp>
        <p:nvSpPr>
          <p:cNvPr id="2" name="Title 1"/>
          <p:cNvSpPr>
            <a:spLocks noGrp="1"/>
          </p:cNvSpPr>
          <p:nvPr>
            <p:ph type="title"/>
          </p:nvPr>
        </p:nvSpPr>
        <p:spPr/>
        <p:txBody>
          <a:bodyPr/>
          <a:lstStyle/>
          <a:p>
            <a:r>
              <a:rPr lang="en-CA" noProof="0" dirty="0" smtClean="0"/>
              <a:t>Other applications</a:t>
            </a:r>
            <a:endParaRPr lang="en-CA" noProof="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1196752"/>
            <a:ext cx="1420046" cy="105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33" y="1184113"/>
            <a:ext cx="1430292" cy="106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V="1">
            <a:off x="6691802" y="1560704"/>
            <a:ext cx="31242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4" name="Image 11" descr="FEA_Services_Grapping.jpg"/>
          <p:cNvPicPr>
            <a:picLocks noChangeAspect="1"/>
          </p:cNvPicPr>
          <p:nvPr>
            <p:custDataLst>
              <p:tags r:id="rId1"/>
            </p:custDataLst>
          </p:nvPr>
        </p:nvPicPr>
        <p:blipFill>
          <a:blip r:embed="rId5" cstate="print"/>
          <a:stretch>
            <a:fillRect/>
          </a:stretch>
        </p:blipFill>
        <p:spPr>
          <a:xfrm>
            <a:off x="1115616" y="2924944"/>
            <a:ext cx="3564564" cy="3115428"/>
          </a:xfrm>
          <a:prstGeom prst="rect">
            <a:avLst/>
          </a:prstGeom>
          <a:ln>
            <a:noFill/>
          </a:ln>
          <a:effectLst>
            <a:outerShdw blurRad="292100" dist="139700" dir="2700000" algn="tl" rotWithShape="0">
              <a:srgbClr val="333333">
                <a:alpha val="65000"/>
              </a:srgbClr>
            </a:outerShdw>
          </a:effectLst>
        </p:spPr>
      </p:pic>
      <p:pic>
        <p:nvPicPr>
          <p:cNvPr id="5122" name="Picture 2" descr="C:\Users\mmaizonnasse\Desktop\Rim_high.ti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1357" y="3573016"/>
            <a:ext cx="2149878" cy="21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55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95536" y="476672"/>
            <a:ext cx="8229600" cy="864096"/>
          </a:xfrm>
        </p:spPr>
        <p:txBody>
          <a:bodyPr>
            <a:noAutofit/>
          </a:bodyPr>
          <a:lstStyle/>
          <a:p>
            <a:r>
              <a:rPr lang="en-CA" noProof="0" dirty="0" smtClean="0"/>
              <a:t>3D imaging technologies at the service of aircraft inspection</a:t>
            </a:r>
            <a:endParaRPr lang="en-CA" sz="2700" noProof="0" dirty="0"/>
          </a:p>
        </p:txBody>
      </p:sp>
      <p:sp>
        <p:nvSpPr>
          <p:cNvPr id="2" name="Content Placeholder 1"/>
          <p:cNvSpPr>
            <a:spLocks noGrp="1"/>
          </p:cNvSpPr>
          <p:nvPr>
            <p:ph sz="half" idx="1"/>
          </p:nvPr>
        </p:nvSpPr>
        <p:spPr>
          <a:xfrm>
            <a:off x="457200" y="1700807"/>
            <a:ext cx="5842992" cy="4228523"/>
          </a:xfrm>
        </p:spPr>
        <p:txBody>
          <a:bodyPr>
            <a:normAutofit lnSpcReduction="10000"/>
          </a:bodyPr>
          <a:lstStyle/>
          <a:p>
            <a:r>
              <a:rPr lang="en-CA" dirty="0" smtClean="0"/>
              <a:t>Needs in the industry:</a:t>
            </a:r>
          </a:p>
          <a:p>
            <a:pPr lvl="1"/>
            <a:r>
              <a:rPr lang="en-CA" dirty="0" smtClean="0"/>
              <a:t>Accurate and repeatable measurements</a:t>
            </a:r>
          </a:p>
          <a:p>
            <a:pPr lvl="1"/>
            <a:r>
              <a:rPr lang="en-CA" dirty="0" smtClean="0"/>
              <a:t>Reliable data</a:t>
            </a:r>
          </a:p>
          <a:p>
            <a:pPr lvl="1"/>
            <a:r>
              <a:rPr lang="en-CA" dirty="0" smtClean="0"/>
              <a:t>Portability/versatility</a:t>
            </a:r>
          </a:p>
          <a:p>
            <a:pPr lvl="1"/>
            <a:r>
              <a:rPr lang="en-CA" dirty="0" smtClean="0"/>
              <a:t>Speed for improved aircraft availability</a:t>
            </a:r>
          </a:p>
          <a:p>
            <a:pPr lvl="1"/>
            <a:endParaRPr lang="en-CA" dirty="0" smtClean="0"/>
          </a:p>
          <a:p>
            <a:r>
              <a:rPr lang="en-CA" dirty="0" smtClean="0"/>
              <a:t>How to automatize the inspection workflow?</a:t>
            </a:r>
          </a:p>
          <a:p>
            <a:pPr lvl="1"/>
            <a:endParaRPr lang="en-CA" dirty="0"/>
          </a:p>
        </p:txBody>
      </p:sp>
      <p:pic>
        <p:nvPicPr>
          <p:cNvPr id="5" name="Picture 2" descr="D:\00 Ventes\Demos\2014-10-03 avianca hail damage demo\Photos\IMG_6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6" y="2023492"/>
            <a:ext cx="2322259"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503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2"/>
          <p:cNvSpPr>
            <a:spLocks noGrp="1"/>
          </p:cNvSpPr>
          <p:nvPr>
            <p:ph sz="half" idx="1"/>
          </p:nvPr>
        </p:nvSpPr>
        <p:spPr>
          <a:xfrm>
            <a:off x="355073" y="1385129"/>
            <a:ext cx="6620999" cy="2476870"/>
          </a:xfrm>
        </p:spPr>
        <p:txBody>
          <a:bodyPr>
            <a:noAutofit/>
          </a:bodyPr>
          <a:lstStyle/>
          <a:p>
            <a:r>
              <a:rPr lang="en-CA" sz="2000" noProof="0" dirty="0" smtClean="0"/>
              <a:t>Pressure vessel corrosion assessment</a:t>
            </a:r>
          </a:p>
          <a:p>
            <a:r>
              <a:rPr lang="en-CA" sz="2000" noProof="0" dirty="0" smtClean="0"/>
              <a:t>Heat exchanger</a:t>
            </a:r>
          </a:p>
          <a:p>
            <a:r>
              <a:rPr lang="en-CA" sz="2000" noProof="0" dirty="0" smtClean="0"/>
              <a:t>Rail cars,...</a:t>
            </a:r>
          </a:p>
          <a:p>
            <a:endParaRPr lang="en-CA" sz="2000" noProof="0" dirty="0" smtClean="0"/>
          </a:p>
          <a:p>
            <a:pPr marL="0" indent="0">
              <a:buNone/>
            </a:pPr>
            <a:endParaRPr lang="en-CA" sz="2000" noProof="0" dirty="0" smtClean="0"/>
          </a:p>
          <a:p>
            <a:pPr marL="0" indent="0">
              <a:buNone/>
            </a:pPr>
            <a:endParaRPr lang="en-CA" sz="2000" noProof="0" dirty="0" smtClean="0"/>
          </a:p>
        </p:txBody>
      </p:sp>
      <p:sp>
        <p:nvSpPr>
          <p:cNvPr id="2" name="Title 1"/>
          <p:cNvSpPr>
            <a:spLocks noGrp="1"/>
          </p:cNvSpPr>
          <p:nvPr>
            <p:ph type="title"/>
          </p:nvPr>
        </p:nvSpPr>
        <p:spPr/>
        <p:txBody>
          <a:bodyPr/>
          <a:lstStyle/>
          <a:p>
            <a:r>
              <a:rPr lang="en-CA" noProof="0" dirty="0" smtClean="0"/>
              <a:t>Other applications</a:t>
            </a:r>
            <a:endParaRPr lang="en-CA" noProof="0" dirty="0"/>
          </a:p>
        </p:txBody>
      </p:sp>
      <p:pic>
        <p:nvPicPr>
          <p:cNvPr id="7" name="Picture 3"/>
          <p:cNvPicPr>
            <a:picLocks noChangeAspect="1" noChangeArrowheads="1"/>
          </p:cNvPicPr>
          <p:nvPr/>
        </p:nvPicPr>
        <p:blipFill>
          <a:blip r:embed="rId2" cstate="print"/>
          <a:srcRect/>
          <a:stretch>
            <a:fillRect/>
          </a:stretch>
        </p:blipFill>
        <p:spPr bwMode="auto">
          <a:xfrm>
            <a:off x="7340710" y="1084053"/>
            <a:ext cx="1649965" cy="1407627"/>
          </a:xfrm>
          <a:prstGeom prst="rect">
            <a:avLst/>
          </a:prstGeom>
          <a:noFill/>
          <a:ln w="9525">
            <a:noFill/>
            <a:miter lim="800000"/>
            <a:headEnd/>
            <a:tailEnd/>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0724" y="1084053"/>
            <a:ext cx="1297837" cy="1408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452" y="2551634"/>
            <a:ext cx="2628223" cy="350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671695"/>
            <a:ext cx="3744416" cy="160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437112"/>
            <a:ext cx="2063802" cy="162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1840" y="4428334"/>
            <a:ext cx="2996580" cy="1632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94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7000"/>
          </a:blip>
          <a:stretch>
            <a:fillRect/>
          </a:stretch>
        </a:blipFill>
        <a:effectLst/>
      </p:bgPr>
    </p:bg>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2483768" y="4077072"/>
            <a:ext cx="4143404" cy="1752600"/>
          </a:xfrm>
        </p:spPr>
        <p:txBody>
          <a:bodyPr/>
          <a:lstStyle/>
          <a:p>
            <a:pPr algn="ctr"/>
            <a:r>
              <a:rPr lang="en-CA" noProof="0" dirty="0" smtClean="0"/>
              <a:t>www.creaform3d.com</a:t>
            </a:r>
            <a:endParaRPr lang="en-CA" noProof="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49297" y="188640"/>
            <a:ext cx="8229600" cy="490066"/>
          </a:xfrm>
        </p:spPr>
        <p:txBody>
          <a:bodyPr>
            <a:noAutofit/>
          </a:bodyPr>
          <a:lstStyle/>
          <a:p>
            <a:r>
              <a:rPr lang="en-CA" dirty="0" smtClean="0"/>
              <a:t>3D imaging around aircrafts</a:t>
            </a:r>
            <a:endParaRPr lang="en-CA" sz="2700" noProof="0" dirty="0"/>
          </a:p>
        </p:txBody>
      </p:sp>
      <p:sp>
        <p:nvSpPr>
          <p:cNvPr id="2" name="Content Placeholder 1"/>
          <p:cNvSpPr>
            <a:spLocks noGrp="1"/>
          </p:cNvSpPr>
          <p:nvPr>
            <p:ph sz="half" idx="1"/>
          </p:nvPr>
        </p:nvSpPr>
        <p:spPr/>
        <p:txBody>
          <a:bodyPr/>
          <a:lstStyle/>
          <a:p>
            <a:endParaRPr lang="es-CL"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692696"/>
            <a:ext cx="975360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49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67544" y="2924944"/>
            <a:ext cx="7992888" cy="1470025"/>
          </a:xfrm>
        </p:spPr>
        <p:txBody>
          <a:bodyPr>
            <a:normAutofit/>
          </a:bodyPr>
          <a:lstStyle/>
          <a:p>
            <a:r>
              <a:rPr lang="en-CA" noProof="0" dirty="0" smtClean="0"/>
              <a:t>Accuracy improvements with 3D Scanners</a:t>
            </a:r>
            <a:endParaRPr lang="en-CA" sz="2000" noProof="0" dirty="0"/>
          </a:p>
        </p:txBody>
      </p:sp>
    </p:spTree>
    <p:extLst>
      <p:ext uri="{BB962C8B-B14F-4D97-AF65-F5344CB8AC3E}">
        <p14:creationId xmlns:p14="http://schemas.microsoft.com/office/powerpoint/2010/main" val="236964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3753380" y="3540057"/>
            <a:ext cx="868571" cy="608092"/>
            <a:chOff x="1792" y="2433"/>
            <a:chExt cx="1746" cy="1044"/>
          </a:xfrm>
        </p:grpSpPr>
        <p:sp>
          <p:nvSpPr>
            <p:cNvPr id="55379" name="Oval 34"/>
            <p:cNvSpPr>
              <a:spLocks noChangeArrowheads="1"/>
            </p:cNvSpPr>
            <p:nvPr/>
          </p:nvSpPr>
          <p:spPr bwMode="auto">
            <a:xfrm>
              <a:off x="1792" y="2721"/>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55380" name="Oval 35"/>
            <p:cNvSpPr>
              <a:spLocks noChangeArrowheads="1"/>
            </p:cNvSpPr>
            <p:nvPr/>
          </p:nvSpPr>
          <p:spPr bwMode="auto">
            <a:xfrm>
              <a:off x="2896" y="243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55381" name="Oval 36"/>
            <p:cNvSpPr>
              <a:spLocks noChangeArrowheads="1"/>
            </p:cNvSpPr>
            <p:nvPr/>
          </p:nvSpPr>
          <p:spPr bwMode="auto">
            <a:xfrm>
              <a:off x="3376" y="339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grpSp>
      <p:pic>
        <p:nvPicPr>
          <p:cNvPr id="12" name="Picture 3"/>
          <p:cNvPicPr>
            <a:picLocks noChangeAspect="1" noChangeArrowheads="1"/>
          </p:cNvPicPr>
          <p:nvPr/>
        </p:nvPicPr>
        <p:blipFill>
          <a:blip r:embed="rId3" cstate="print">
            <a:clrChange>
              <a:clrFrom>
                <a:srgbClr val="F6F6F7"/>
              </a:clrFrom>
              <a:clrTo>
                <a:srgbClr val="F6F6F7">
                  <a:alpha val="0"/>
                </a:srgbClr>
              </a:clrTo>
            </a:clrChange>
          </a:blip>
          <a:srcRect/>
          <a:stretch>
            <a:fillRect/>
          </a:stretch>
        </p:blipFill>
        <p:spPr bwMode="auto">
          <a:xfrm>
            <a:off x="3654157" y="2146480"/>
            <a:ext cx="1547749" cy="1512168"/>
          </a:xfrm>
          <a:prstGeom prst="rect">
            <a:avLst/>
          </a:prstGeom>
          <a:noFill/>
          <a:ln w="9525">
            <a:noFill/>
            <a:miter lim="800000"/>
            <a:headEnd/>
            <a:tailEnd/>
          </a:ln>
        </p:spPr>
      </p:pic>
      <p:sp>
        <p:nvSpPr>
          <p:cNvPr id="13" name="Titre 1"/>
          <p:cNvSpPr txBox="1">
            <a:spLocks/>
          </p:cNvSpPr>
          <p:nvPr/>
        </p:nvSpPr>
        <p:spPr>
          <a:xfrm>
            <a:off x="611560" y="692696"/>
            <a:ext cx="7848872" cy="576064"/>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CA" sz="2800" b="1" u="none" strike="noStrike" kern="1200" cap="all" spc="0" normalizeH="0" baseline="0" noProof="0" dirty="0" err="1" smtClean="0">
                <a:ln>
                  <a:noFill/>
                </a:ln>
                <a:solidFill>
                  <a:srgbClr val="4576A8"/>
                </a:solidFill>
                <a:effectLst/>
                <a:uLnTx/>
                <a:uFillTx/>
                <a:latin typeface="Arial" panose="020B0604020202020204" pitchFamily="34" charset="0"/>
                <a:ea typeface="+mj-ea"/>
                <a:cs typeface="Arial" panose="020B0604020202020204" pitchFamily="34" charset="0"/>
              </a:rPr>
              <a:t>Truaccuracy</a:t>
            </a:r>
            <a:r>
              <a:rPr kumimoji="0" lang="en-CA" sz="2800" b="1" u="none" strike="noStrike" kern="1200" cap="all" spc="0" normalizeH="0" baseline="0" noProof="0" dirty="0" smtClean="0">
                <a:ln>
                  <a:noFill/>
                </a:ln>
                <a:solidFill>
                  <a:srgbClr val="4576A8"/>
                </a:solidFill>
                <a:effectLst/>
                <a:uLnTx/>
                <a:uFillTx/>
                <a:latin typeface="Arial" panose="020B0604020202020204" pitchFamily="34" charset="0"/>
                <a:ea typeface="+mj-ea"/>
                <a:cs typeface="Arial" panose="020B0604020202020204" pitchFamily="34" charset="0"/>
              </a:rPr>
              <a:t> technology embedded</a:t>
            </a:r>
            <a:endParaRPr kumimoji="0" lang="fr-CA" sz="2800" b="1" u="none" strike="noStrike" kern="1200" cap="all" spc="0" normalizeH="0" baseline="0" noProof="0" dirty="0">
              <a:ln>
                <a:noFill/>
              </a:ln>
              <a:solidFill>
                <a:srgbClr val="4576A8"/>
              </a:solidFill>
              <a:effectLst/>
              <a:uLnTx/>
              <a:uFillTx/>
              <a:latin typeface="Arial" panose="020B0604020202020204" pitchFamily="34" charset="0"/>
              <a:ea typeface="+mj-ea"/>
              <a:cs typeface="Arial" panose="020B0604020202020204" pitchFamily="34" charset="0"/>
            </a:endParaRPr>
          </a:p>
        </p:txBody>
      </p:sp>
      <p:pic>
        <p:nvPicPr>
          <p:cNvPr id="3" name="Picture 2"/>
          <p:cNvPicPr>
            <a:picLocks noChangeAspect="1" noChangeArrowheads="1"/>
          </p:cNvPicPr>
          <p:nvPr/>
        </p:nvPicPr>
        <p:blipFill>
          <a:blip r:embed="rId4" cstate="print">
            <a:clrChange>
              <a:clrFrom>
                <a:srgbClr val="F6F6F7"/>
              </a:clrFrom>
              <a:clrTo>
                <a:srgbClr val="F6F6F7">
                  <a:alpha val="0"/>
                </a:srgbClr>
              </a:clrTo>
            </a:clrChange>
          </a:blip>
          <a:srcRect/>
          <a:stretch>
            <a:fillRect/>
          </a:stretch>
        </p:blipFill>
        <p:spPr bwMode="auto">
          <a:xfrm>
            <a:off x="89803" y="4529422"/>
            <a:ext cx="8676455" cy="1590683"/>
          </a:xfrm>
          <a:prstGeom prst="rect">
            <a:avLst/>
          </a:prstGeom>
          <a:noFill/>
          <a:ln w="9525">
            <a:noFill/>
            <a:miter lim="800000"/>
            <a:headEnd/>
            <a:tailEnd/>
          </a:ln>
        </p:spPr>
      </p:pic>
    </p:spTree>
    <p:extLst>
      <p:ext uri="{BB962C8B-B14F-4D97-AF65-F5344CB8AC3E}">
        <p14:creationId xmlns:p14="http://schemas.microsoft.com/office/powerpoint/2010/main" val="3883475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74638"/>
            <a:ext cx="8496944" cy="1143000"/>
          </a:xfrm>
        </p:spPr>
        <p:txBody>
          <a:bodyPr>
            <a:normAutofit/>
          </a:bodyPr>
          <a:lstStyle/>
          <a:p>
            <a:r>
              <a:rPr lang="en-CA" i="1" cap="none" noProof="0" dirty="0" smtClean="0"/>
              <a:t>TRUACCURACY</a:t>
            </a:r>
            <a:r>
              <a:rPr lang="en-CA" i="1" cap="none" baseline="30000" noProof="0" dirty="0" smtClean="0"/>
              <a:t>*</a:t>
            </a:r>
            <a:r>
              <a:rPr lang="en-CA" i="1" cap="none" noProof="0" dirty="0" smtClean="0"/>
              <a:t>: </a:t>
            </a:r>
            <a:r>
              <a:rPr lang="en-CA" noProof="0" dirty="0" smtClean="0"/>
              <a:t>Self-positioning device</a:t>
            </a:r>
            <a:endParaRPr lang="en-CA" noProof="0" dirty="0"/>
          </a:p>
        </p:txBody>
      </p:sp>
      <p:sp>
        <p:nvSpPr>
          <p:cNvPr id="296" name="TextBox 295"/>
          <p:cNvSpPr txBox="1"/>
          <p:nvPr/>
        </p:nvSpPr>
        <p:spPr>
          <a:xfrm>
            <a:off x="6968687" y="40013"/>
            <a:ext cx="2191754" cy="369332"/>
          </a:xfrm>
          <a:prstGeom prst="rect">
            <a:avLst/>
          </a:prstGeom>
          <a:noFill/>
        </p:spPr>
        <p:txBody>
          <a:bodyPr wrap="none" rtlCol="0">
            <a:spAutoFit/>
          </a:bodyPr>
          <a:lstStyle/>
          <a:p>
            <a:r>
              <a:rPr lang="es-CL" b="1" dirty="0" smtClean="0">
                <a:solidFill>
                  <a:srgbClr val="FF0000"/>
                </a:solidFill>
              </a:rPr>
              <a:t>*</a:t>
            </a:r>
            <a:r>
              <a:rPr lang="es-CL" b="1" dirty="0" err="1" smtClean="0">
                <a:solidFill>
                  <a:srgbClr val="FF0000"/>
                </a:solidFill>
              </a:rPr>
              <a:t>Unique</a:t>
            </a:r>
            <a:r>
              <a:rPr lang="es-CL" b="1" dirty="0" smtClean="0">
                <a:solidFill>
                  <a:srgbClr val="FF0000"/>
                </a:solidFill>
              </a:rPr>
              <a:t> to Creaform</a:t>
            </a:r>
            <a:endParaRPr lang="es-CL" b="1" dirty="0">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64904"/>
            <a:ext cx="8647850" cy="219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u contenu 3"/>
          <p:cNvSpPr>
            <a:spLocks noGrp="1"/>
          </p:cNvSpPr>
          <p:nvPr>
            <p:ph sz="half" idx="4294967295"/>
          </p:nvPr>
        </p:nvSpPr>
        <p:spPr>
          <a:xfrm>
            <a:off x="395536" y="1628800"/>
            <a:ext cx="8291265" cy="4057628"/>
          </a:xfrm>
          <a:prstGeom prst="rect">
            <a:avLst/>
          </a:prstGeom>
        </p:spPr>
        <p:txBody>
          <a:bodyPr>
            <a:normAutofit/>
          </a:bodyPr>
          <a:lstStyle/>
          <a:p>
            <a:r>
              <a:rPr lang="en-CA" sz="1800" b="1" noProof="0" dirty="0" smtClean="0"/>
              <a:t>Human factor controlled</a:t>
            </a:r>
            <a:endParaRPr lang="en-CA" sz="1800" b="1" noProof="0" dirty="0"/>
          </a:p>
        </p:txBody>
      </p:sp>
    </p:spTree>
    <p:extLst>
      <p:ext uri="{BB962C8B-B14F-4D97-AF65-F5344CB8AC3E}">
        <p14:creationId xmlns:p14="http://schemas.microsoft.com/office/powerpoint/2010/main" val="1313828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contenu 3"/>
          <p:cNvSpPr>
            <a:spLocks noGrp="1"/>
          </p:cNvSpPr>
          <p:nvPr>
            <p:ph sz="half" idx="4294967295"/>
          </p:nvPr>
        </p:nvSpPr>
        <p:spPr>
          <a:xfrm>
            <a:off x="395536" y="1340768"/>
            <a:ext cx="8291265" cy="4345660"/>
          </a:xfrm>
          <a:prstGeom prst="rect">
            <a:avLst/>
          </a:prstGeom>
        </p:spPr>
        <p:txBody>
          <a:bodyPr>
            <a:normAutofit/>
          </a:bodyPr>
          <a:lstStyle/>
          <a:p>
            <a:r>
              <a:rPr lang="en-CA" sz="1800" noProof="0" dirty="0" smtClean="0"/>
              <a:t>Optimal Stand-off distance / Live feedback</a:t>
            </a:r>
          </a:p>
          <a:p>
            <a:endParaRPr lang="en-CA" sz="1800" noProof="0" dirty="0" smtClean="0"/>
          </a:p>
          <a:p>
            <a:r>
              <a:rPr lang="en-CA" sz="1800" noProof="0" dirty="0" smtClean="0"/>
              <a:t>Intelligent acquisition method</a:t>
            </a:r>
          </a:p>
          <a:p>
            <a:endParaRPr lang="en-CA" sz="1800" u="sng" noProof="0" dirty="0" smtClean="0"/>
          </a:p>
          <a:p>
            <a:r>
              <a:rPr lang="en-CA" sz="1800" u="sng" noProof="0" dirty="0" smtClean="0"/>
              <a:t>Human factor controlled</a:t>
            </a:r>
            <a:endParaRPr lang="en-CA" sz="1800" u="sng" noProof="0" dirty="0"/>
          </a:p>
        </p:txBody>
      </p:sp>
      <p:sp>
        <p:nvSpPr>
          <p:cNvPr id="6" name="Title 5"/>
          <p:cNvSpPr>
            <a:spLocks noGrp="1"/>
          </p:cNvSpPr>
          <p:nvPr>
            <p:ph type="title"/>
          </p:nvPr>
        </p:nvSpPr>
        <p:spPr>
          <a:xfrm>
            <a:off x="179512" y="274638"/>
            <a:ext cx="8856984" cy="1143000"/>
          </a:xfrm>
        </p:spPr>
        <p:txBody>
          <a:bodyPr>
            <a:normAutofit/>
          </a:bodyPr>
          <a:lstStyle/>
          <a:p>
            <a:r>
              <a:rPr lang="en-CA" i="1" cap="none" noProof="0" dirty="0" smtClean="0"/>
              <a:t>TRUACCURACY</a:t>
            </a:r>
            <a:r>
              <a:rPr lang="en-CA" i="1" cap="none" baseline="30000" noProof="0" dirty="0" smtClean="0"/>
              <a:t>*</a:t>
            </a:r>
            <a:r>
              <a:rPr lang="en-CA" i="1" cap="none" noProof="0" dirty="0" smtClean="0"/>
              <a:t>: </a:t>
            </a:r>
            <a:r>
              <a:rPr lang="en-CA" noProof="0" dirty="0" smtClean="0"/>
              <a:t>Self-positioning device</a:t>
            </a:r>
            <a:endParaRPr lang="en-CA" noProof="0" dirty="0"/>
          </a:p>
        </p:txBody>
      </p:sp>
      <p:grpSp>
        <p:nvGrpSpPr>
          <p:cNvPr id="7" name="Group 6"/>
          <p:cNvGrpSpPr/>
          <p:nvPr/>
        </p:nvGrpSpPr>
        <p:grpSpPr>
          <a:xfrm>
            <a:off x="3603188" y="2764887"/>
            <a:ext cx="4680521" cy="3240360"/>
            <a:chOff x="2843854" y="2276872"/>
            <a:chExt cx="4680521" cy="3240360"/>
          </a:xfrm>
        </p:grpSpPr>
        <p:grpSp>
          <p:nvGrpSpPr>
            <p:cNvPr id="2" name="Group 33"/>
            <p:cNvGrpSpPr>
              <a:grpSpLocks/>
            </p:cNvGrpSpPr>
            <p:nvPr/>
          </p:nvGrpSpPr>
          <p:grpSpPr bwMode="auto">
            <a:xfrm>
              <a:off x="3753380" y="3540057"/>
              <a:ext cx="868571" cy="608092"/>
              <a:chOff x="1792" y="2433"/>
              <a:chExt cx="1746" cy="1044"/>
            </a:xfrm>
          </p:grpSpPr>
          <p:sp>
            <p:nvSpPr>
              <p:cNvPr id="55379" name="Oval 34"/>
              <p:cNvSpPr>
                <a:spLocks noChangeArrowheads="1"/>
              </p:cNvSpPr>
              <p:nvPr/>
            </p:nvSpPr>
            <p:spPr bwMode="auto">
              <a:xfrm>
                <a:off x="1792" y="2721"/>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55380" name="Oval 35"/>
              <p:cNvSpPr>
                <a:spLocks noChangeArrowheads="1"/>
              </p:cNvSpPr>
              <p:nvPr/>
            </p:nvSpPr>
            <p:spPr bwMode="auto">
              <a:xfrm>
                <a:off x="2896" y="243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55381" name="Oval 36"/>
              <p:cNvSpPr>
                <a:spLocks noChangeArrowheads="1"/>
              </p:cNvSpPr>
              <p:nvPr/>
            </p:nvSpPr>
            <p:spPr bwMode="auto">
              <a:xfrm>
                <a:off x="3376" y="339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grpSp>
        <p:grpSp>
          <p:nvGrpSpPr>
            <p:cNvPr id="3" name="Group 86"/>
            <p:cNvGrpSpPr>
              <a:grpSpLocks/>
            </p:cNvGrpSpPr>
            <p:nvPr/>
          </p:nvGrpSpPr>
          <p:grpSpPr bwMode="auto">
            <a:xfrm>
              <a:off x="2843854" y="2276872"/>
              <a:ext cx="4680521" cy="3240360"/>
              <a:chOff x="3276600" y="2205038"/>
              <a:chExt cx="2520950" cy="2447925"/>
            </a:xfrm>
          </p:grpSpPr>
          <p:sp>
            <p:nvSpPr>
              <p:cNvPr id="127" name="Rectangle 124"/>
              <p:cNvSpPr>
                <a:spLocks noChangeArrowheads="1"/>
              </p:cNvSpPr>
              <p:nvPr/>
            </p:nvSpPr>
            <p:spPr bwMode="auto">
              <a:xfrm>
                <a:off x="3276600" y="2205038"/>
                <a:ext cx="2520950" cy="2447925"/>
              </a:xfrm>
              <a:prstGeom prst="rect">
                <a:avLst/>
              </a:prstGeom>
              <a:noFill/>
              <a:ln w="25400">
                <a:solidFill>
                  <a:srgbClr val="5D87A1"/>
                </a:solidFill>
                <a:miter lim="800000"/>
                <a:headEnd/>
                <a:tailEnd/>
              </a:ln>
            </p:spPr>
            <p:txBody>
              <a:bodyPr/>
              <a:lstStyle/>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6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a:p>
                <a:pPr marL="533400" indent="-533400">
                  <a:lnSpc>
                    <a:spcPct val="80000"/>
                  </a:lnSpc>
                  <a:spcBef>
                    <a:spcPct val="20000"/>
                  </a:spcBef>
                  <a:buFontTx/>
                  <a:buAutoNum type="arabicPeriod" startAt="2"/>
                </a:pPr>
                <a:endParaRPr lang="en-CA" sz="1700">
                  <a:solidFill>
                    <a:schemeClr val="bg2"/>
                  </a:solidFill>
                </a:endParaRPr>
              </a:p>
            </p:txBody>
          </p:sp>
          <p:grpSp>
            <p:nvGrpSpPr>
              <p:cNvPr id="4" name="Group 87"/>
              <p:cNvGrpSpPr>
                <a:grpSpLocks/>
              </p:cNvGrpSpPr>
              <p:nvPr/>
            </p:nvGrpSpPr>
            <p:grpSpPr bwMode="auto">
              <a:xfrm>
                <a:off x="3565525" y="3340388"/>
                <a:ext cx="1368425" cy="1096675"/>
                <a:chOff x="3198" y="1632"/>
                <a:chExt cx="1216" cy="1072"/>
              </a:xfrm>
            </p:grpSpPr>
            <p:pic>
              <p:nvPicPr>
                <p:cNvPr id="130" name="Picture 47"/>
                <p:cNvPicPr>
                  <a:picLocks noChangeAspect="1" noChangeArrowheads="1"/>
                </p:cNvPicPr>
                <p:nvPr/>
              </p:nvPicPr>
              <p:blipFill>
                <a:blip r:embed="rId2" cstate="email"/>
                <a:srcRect/>
                <a:stretch>
                  <a:fillRect/>
                </a:stretch>
              </p:blipFill>
              <p:spPr bwMode="auto">
                <a:xfrm>
                  <a:off x="3198" y="1790"/>
                  <a:ext cx="1216" cy="904"/>
                </a:xfrm>
                <a:prstGeom prst="rect">
                  <a:avLst/>
                </a:prstGeom>
                <a:noFill/>
                <a:ln w="9525">
                  <a:noFill/>
                  <a:round/>
                  <a:headEnd/>
                  <a:tailEnd/>
                </a:ln>
              </p:spPr>
            </p:pic>
            <p:pic>
              <p:nvPicPr>
                <p:cNvPr id="131" name="Picture 48"/>
                <p:cNvPicPr>
                  <a:picLocks noChangeAspect="1" noChangeArrowheads="1"/>
                </p:cNvPicPr>
                <p:nvPr/>
              </p:nvPicPr>
              <p:blipFill>
                <a:blip r:embed="rId3" cstate="email"/>
                <a:srcRect/>
                <a:stretch>
                  <a:fillRect/>
                </a:stretch>
              </p:blipFill>
              <p:spPr bwMode="auto">
                <a:xfrm>
                  <a:off x="3198" y="1790"/>
                  <a:ext cx="1215" cy="914"/>
                </a:xfrm>
                <a:prstGeom prst="rect">
                  <a:avLst/>
                </a:prstGeom>
                <a:noFill/>
                <a:ln w="9525">
                  <a:noFill/>
                  <a:round/>
                  <a:headEnd/>
                  <a:tailEnd/>
                </a:ln>
              </p:spPr>
            </p:pic>
            <p:grpSp>
              <p:nvGrpSpPr>
                <p:cNvPr id="5" name="Group 49"/>
                <p:cNvGrpSpPr>
                  <a:grpSpLocks noChangeAspect="1"/>
                </p:cNvGrpSpPr>
                <p:nvPr/>
              </p:nvGrpSpPr>
              <p:grpSpPr bwMode="auto">
                <a:xfrm>
                  <a:off x="3352" y="1961"/>
                  <a:ext cx="763" cy="538"/>
                  <a:chOff x="1792" y="2433"/>
                  <a:chExt cx="1746" cy="1044"/>
                </a:xfrm>
              </p:grpSpPr>
              <p:sp>
                <p:nvSpPr>
                  <p:cNvPr id="158" name="Oval 50"/>
                  <p:cNvSpPr>
                    <a:spLocks noChangeAspect="1" noChangeArrowheads="1"/>
                  </p:cNvSpPr>
                  <p:nvPr/>
                </p:nvSpPr>
                <p:spPr bwMode="auto">
                  <a:xfrm>
                    <a:off x="1792" y="2721"/>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159" name="Oval 51"/>
                  <p:cNvSpPr>
                    <a:spLocks noChangeAspect="1" noChangeArrowheads="1"/>
                  </p:cNvSpPr>
                  <p:nvPr/>
                </p:nvSpPr>
                <p:spPr bwMode="auto">
                  <a:xfrm>
                    <a:off x="2896" y="243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sp>
                <p:nvSpPr>
                  <p:cNvPr id="160" name="Oval 52"/>
                  <p:cNvSpPr>
                    <a:spLocks noChangeAspect="1" noChangeArrowheads="1"/>
                  </p:cNvSpPr>
                  <p:nvPr/>
                </p:nvSpPr>
                <p:spPr bwMode="auto">
                  <a:xfrm>
                    <a:off x="3376" y="3393"/>
                    <a:ext cx="163" cy="85"/>
                  </a:xfrm>
                  <a:prstGeom prst="ellipse">
                    <a:avLst/>
                  </a:prstGeom>
                  <a:solidFill>
                    <a:srgbClr val="FFFFFF"/>
                  </a:solidFill>
                  <a:ln w="9360">
                    <a:solidFill>
                      <a:srgbClr val="FFFFFF"/>
                    </a:solidFill>
                    <a:miter lim="800000"/>
                    <a:headEnd/>
                    <a:tailEnd/>
                  </a:ln>
                </p:spPr>
                <p:txBody>
                  <a:bodyPr wrap="none" anchor="ctr"/>
                  <a:lstStyle/>
                  <a:p>
                    <a:endParaRPr lang="en-CA">
                      <a:solidFill>
                        <a:schemeClr val="bg2"/>
                      </a:solidFill>
                    </a:endParaRPr>
                  </a:p>
                </p:txBody>
              </p:sp>
            </p:grpSp>
            <p:sp>
              <p:nvSpPr>
                <p:cNvPr id="154" name="Line 55"/>
                <p:cNvSpPr>
                  <a:spLocks noChangeAspect="1" noChangeShapeType="1"/>
                </p:cNvSpPr>
                <p:nvPr/>
              </p:nvSpPr>
              <p:spPr bwMode="auto">
                <a:xfrm flipV="1">
                  <a:off x="3950" y="1632"/>
                  <a:ext cx="92" cy="371"/>
                </a:xfrm>
                <a:prstGeom prst="line">
                  <a:avLst/>
                </a:prstGeom>
                <a:noFill/>
                <a:ln w="9360">
                  <a:solidFill>
                    <a:srgbClr val="000000"/>
                  </a:solidFill>
                  <a:miter lim="800000"/>
                  <a:headEnd/>
                  <a:tailEnd type="triangle" w="med" len="med"/>
                </a:ln>
              </p:spPr>
              <p:txBody>
                <a:bodyPr/>
                <a:lstStyle/>
                <a:p>
                  <a:endParaRPr lang="en-US"/>
                </a:p>
              </p:txBody>
            </p:sp>
          </p:grpSp>
        </p:grpSp>
        <p:cxnSp>
          <p:nvCxnSpPr>
            <p:cNvPr id="31" name="Straight Arrow Connector 30"/>
            <p:cNvCxnSpPr/>
            <p:nvPr/>
          </p:nvCxnSpPr>
          <p:spPr>
            <a:xfrm flipH="1">
              <a:off x="5006522" y="3141062"/>
              <a:ext cx="216223" cy="537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5727226" y="3409926"/>
              <a:ext cx="216223" cy="5378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Line 55"/>
            <p:cNvSpPr>
              <a:spLocks noChangeAspect="1" noChangeShapeType="1"/>
            </p:cNvSpPr>
            <p:nvPr/>
          </p:nvSpPr>
          <p:spPr bwMode="auto">
            <a:xfrm flipV="1">
              <a:off x="5148288" y="3861487"/>
              <a:ext cx="200593" cy="523580"/>
            </a:xfrm>
            <a:prstGeom prst="line">
              <a:avLst/>
            </a:prstGeom>
            <a:noFill/>
            <a:ln w="9360">
              <a:solidFill>
                <a:srgbClr val="000000"/>
              </a:solidFill>
              <a:miter lim="800000"/>
              <a:headEnd/>
              <a:tailEnd type="triangle" w="med" len="med"/>
            </a:ln>
          </p:spPr>
          <p:txBody>
            <a:bodyPr/>
            <a:lstStyle/>
            <a:p>
              <a:endParaRPr lang="en-US"/>
            </a:p>
          </p:txBody>
        </p:sp>
        <p:sp>
          <p:nvSpPr>
            <p:cNvPr id="90" name="Line 55"/>
            <p:cNvSpPr>
              <a:spLocks noChangeAspect="1" noChangeShapeType="1"/>
            </p:cNvSpPr>
            <p:nvPr/>
          </p:nvSpPr>
          <p:spPr bwMode="auto">
            <a:xfrm flipV="1">
              <a:off x="5351668" y="3941348"/>
              <a:ext cx="181067" cy="472615"/>
            </a:xfrm>
            <a:prstGeom prst="line">
              <a:avLst/>
            </a:prstGeom>
            <a:noFill/>
            <a:ln w="9360">
              <a:solidFill>
                <a:srgbClr val="000000"/>
              </a:solidFill>
              <a:miter lim="800000"/>
              <a:headEnd/>
              <a:tailEnd type="triangle" w="med" len="med"/>
            </a:ln>
          </p:spPr>
          <p:txBody>
            <a:bodyPr/>
            <a:lstStyle/>
            <a:p>
              <a:endParaRPr lang="en-US"/>
            </a:p>
          </p:txBody>
        </p:sp>
        <p:pic>
          <p:nvPicPr>
            <p:cNvPr id="37" name="Picture 3" descr="D:\Clouds\Dropbox\2014-04-28 Sales Meeting\Metrology\HandySCAN 3D\Sales_Tools\Pictures\HandySCAN3D_Hand.jpg"/>
            <p:cNvPicPr>
              <a:picLocks noChangeAspect="1" noChangeArrowheads="1"/>
            </p:cNvPicPr>
            <p:nvPr/>
          </p:nvPicPr>
          <p:blipFill rotWithShape="1">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rcRect l="50000"/>
            <a:stretch/>
          </p:blipFill>
          <p:spPr bwMode="auto">
            <a:xfrm rot="6619137">
              <a:off x="5141158" y="2248919"/>
              <a:ext cx="750539" cy="1623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3576637"/>
            <a:ext cx="1820721" cy="161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6968687" y="40013"/>
            <a:ext cx="2191754" cy="369332"/>
          </a:xfrm>
          <a:prstGeom prst="rect">
            <a:avLst/>
          </a:prstGeom>
          <a:noFill/>
        </p:spPr>
        <p:txBody>
          <a:bodyPr wrap="none" rtlCol="0">
            <a:spAutoFit/>
          </a:bodyPr>
          <a:lstStyle/>
          <a:p>
            <a:r>
              <a:rPr lang="es-CL" b="1" dirty="0" smtClean="0">
                <a:solidFill>
                  <a:srgbClr val="FF0000"/>
                </a:solidFill>
              </a:rPr>
              <a:t>*</a:t>
            </a:r>
            <a:r>
              <a:rPr lang="es-CL" b="1" dirty="0" err="1" smtClean="0">
                <a:solidFill>
                  <a:srgbClr val="FF0000"/>
                </a:solidFill>
              </a:rPr>
              <a:t>Unique</a:t>
            </a:r>
            <a:r>
              <a:rPr lang="es-CL" b="1" dirty="0" smtClean="0">
                <a:solidFill>
                  <a:srgbClr val="FF0000"/>
                </a:solidFill>
              </a:rPr>
              <a:t> to Creaform</a:t>
            </a:r>
            <a:endParaRPr lang="es-CL" b="1" dirty="0">
              <a:solidFill>
                <a:srgbClr val="FF0000"/>
              </a:solidFill>
            </a:endParaRPr>
          </a:p>
        </p:txBody>
      </p:sp>
    </p:spTree>
    <p:extLst>
      <p:ext uri="{BB962C8B-B14F-4D97-AF65-F5344CB8AC3E}">
        <p14:creationId xmlns:p14="http://schemas.microsoft.com/office/powerpoint/2010/main" val="100905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85233" y="1350742"/>
            <a:ext cx="8229600" cy="4444547"/>
          </a:xfrm>
        </p:spPr>
        <p:txBody>
          <a:bodyPr>
            <a:normAutofit/>
          </a:bodyPr>
          <a:lstStyle/>
          <a:p>
            <a:r>
              <a:rPr lang="en-CA" sz="1800" u="sng" noProof="0" dirty="0" smtClean="0"/>
              <a:t>Accuracy</a:t>
            </a:r>
            <a:r>
              <a:rPr lang="en-CA" sz="1800" noProof="0" dirty="0" smtClean="0"/>
              <a:t> is independent of the user (30µm = 1.2 thou)</a:t>
            </a:r>
          </a:p>
          <a:p>
            <a:endParaRPr lang="en-CA" sz="1800" u="sng" noProof="0" dirty="0" smtClean="0"/>
          </a:p>
          <a:p>
            <a:r>
              <a:rPr lang="en-CA" sz="1800" u="sng" noProof="0" dirty="0" smtClean="0"/>
              <a:t>Resolution</a:t>
            </a:r>
            <a:r>
              <a:rPr lang="en-CA" sz="1800" noProof="0" dirty="0" smtClean="0"/>
              <a:t> refers to the level of details that the sensor can acquire:</a:t>
            </a:r>
          </a:p>
          <a:p>
            <a:pPr lvl="1"/>
            <a:r>
              <a:rPr lang="en-CA" sz="1800" noProof="0" dirty="0" smtClean="0"/>
              <a:t>Set by inspector</a:t>
            </a:r>
          </a:p>
          <a:p>
            <a:pPr lvl="1"/>
            <a:r>
              <a:rPr lang="en-CA" sz="1800" noProof="0" dirty="0" smtClean="0"/>
              <a:t>Does not affect accuracy</a:t>
            </a:r>
          </a:p>
        </p:txBody>
      </p:sp>
      <p:sp>
        <p:nvSpPr>
          <p:cNvPr id="2" name="Titre 1"/>
          <p:cNvSpPr>
            <a:spLocks noGrp="1"/>
          </p:cNvSpPr>
          <p:nvPr>
            <p:ph type="title"/>
          </p:nvPr>
        </p:nvSpPr>
        <p:spPr/>
        <p:txBody>
          <a:bodyPr/>
          <a:lstStyle/>
          <a:p>
            <a:r>
              <a:rPr lang="en-CA" noProof="0" dirty="0" smtClean="0"/>
              <a:t>High Quality Results</a:t>
            </a:r>
            <a:endParaRPr lang="en-CA" noProof="0" dirty="0"/>
          </a:p>
        </p:txBody>
      </p:sp>
      <p:grpSp>
        <p:nvGrpSpPr>
          <p:cNvPr id="28" name="Group 27"/>
          <p:cNvGrpSpPr/>
          <p:nvPr/>
        </p:nvGrpSpPr>
        <p:grpSpPr>
          <a:xfrm>
            <a:off x="1503689" y="3438974"/>
            <a:ext cx="6248755" cy="2688808"/>
            <a:chOff x="1403647" y="3501008"/>
            <a:chExt cx="6248755" cy="2688808"/>
          </a:xfrm>
        </p:grpSpPr>
        <p:pic>
          <p:nvPicPr>
            <p:cNvPr id="4" name="Image 12"/>
            <p:cNvPicPr/>
            <p:nvPr/>
          </p:nvPicPr>
          <p:blipFill>
            <a:blip r:embed="rId3" cstate="print"/>
            <a:srcRect/>
            <a:stretch>
              <a:fillRect/>
            </a:stretch>
          </p:blipFill>
          <p:spPr bwMode="auto">
            <a:xfrm>
              <a:off x="1403647" y="3501008"/>
              <a:ext cx="6248755" cy="2688808"/>
            </a:xfrm>
            <a:prstGeom prst="rect">
              <a:avLst/>
            </a:prstGeom>
            <a:noFill/>
            <a:ln w="9525">
              <a:noFill/>
              <a:miter lim="800000"/>
              <a:headEnd/>
              <a:tailEnd/>
            </a:ln>
          </p:spPr>
        </p:pic>
        <p:cxnSp>
          <p:nvCxnSpPr>
            <p:cNvPr id="9" name="Straight Arrow Connector 8"/>
            <p:cNvCxnSpPr/>
            <p:nvPr/>
          </p:nvCxnSpPr>
          <p:spPr>
            <a:xfrm>
              <a:off x="2657475" y="3717032"/>
              <a:ext cx="457200" cy="0"/>
            </a:xfrm>
            <a:prstGeom prst="straightConnector1">
              <a:avLst/>
            </a:prstGeom>
            <a:ln w="15875">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419872" y="4005064"/>
              <a:ext cx="90091" cy="9068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TextBox 13"/>
            <p:cNvSpPr txBox="1"/>
            <p:nvPr/>
          </p:nvSpPr>
          <p:spPr>
            <a:xfrm>
              <a:off x="3797159" y="3824451"/>
              <a:ext cx="514564" cy="169277"/>
            </a:xfrm>
            <a:prstGeom prst="rect">
              <a:avLst/>
            </a:prstGeom>
            <a:noFill/>
          </p:spPr>
          <p:txBody>
            <a:bodyPr wrap="none" lIns="0" tIns="0" rIns="0" bIns="0" rtlCol="0">
              <a:spAutoFit/>
            </a:bodyPr>
            <a:lstStyle/>
            <a:p>
              <a:r>
                <a:rPr lang="es-CL" sz="1100" dirty="0" err="1" smtClean="0"/>
                <a:t>Accuracy</a:t>
              </a:r>
              <a:endParaRPr lang="es-CL" sz="1100" dirty="0"/>
            </a:p>
          </p:txBody>
        </p:sp>
        <p:sp>
          <p:nvSpPr>
            <p:cNvPr id="15" name="TextBox 14"/>
            <p:cNvSpPr txBox="1"/>
            <p:nvPr/>
          </p:nvSpPr>
          <p:spPr>
            <a:xfrm>
              <a:off x="2553053" y="4005064"/>
              <a:ext cx="667389" cy="169277"/>
            </a:xfrm>
            <a:prstGeom prst="rect">
              <a:avLst/>
            </a:prstGeom>
            <a:noFill/>
          </p:spPr>
          <p:txBody>
            <a:bodyPr wrap="square" lIns="0" tIns="0" rIns="0" bIns="0" rtlCol="0">
              <a:spAutoFit/>
            </a:bodyPr>
            <a:lstStyle/>
            <a:p>
              <a:r>
                <a:rPr lang="es-CL" sz="1100" dirty="0" err="1" smtClean="0"/>
                <a:t>Resolution</a:t>
              </a:r>
              <a:endParaRPr lang="es-CL" sz="1100" dirty="0"/>
            </a:p>
          </p:txBody>
        </p:sp>
        <p:cxnSp>
          <p:nvCxnSpPr>
            <p:cNvPr id="17" name="Straight Connector 16"/>
            <p:cNvCxnSpPr>
              <a:stCxn id="15" idx="0"/>
            </p:cNvCxnSpPr>
            <p:nvPr/>
          </p:nvCxnSpPr>
          <p:spPr>
            <a:xfrm flipV="1">
              <a:off x="2886748" y="3717032"/>
              <a:ext cx="15922" cy="288032"/>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0" idx="7"/>
            </p:cNvCxnSpPr>
            <p:nvPr/>
          </p:nvCxnSpPr>
          <p:spPr>
            <a:xfrm flipV="1">
              <a:off x="3496769" y="3909090"/>
              <a:ext cx="300390" cy="109255"/>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009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a:spLocks noGrp="1"/>
          </p:cNvSpPr>
          <p:nvPr>
            <p:ph idx="1"/>
          </p:nvPr>
        </p:nvSpPr>
        <p:spPr>
          <a:xfrm>
            <a:off x="457200" y="1484784"/>
            <a:ext cx="4906888" cy="4444547"/>
          </a:xfrm>
        </p:spPr>
        <p:txBody>
          <a:bodyPr>
            <a:normAutofit/>
          </a:bodyPr>
          <a:lstStyle/>
          <a:p>
            <a:r>
              <a:rPr lang="en-CA" sz="1800" noProof="0" dirty="0" smtClean="0"/>
              <a:t>On site calibration</a:t>
            </a:r>
          </a:p>
          <a:p>
            <a:endParaRPr lang="en-CA" sz="1800" noProof="0" dirty="0" smtClean="0"/>
          </a:p>
          <a:p>
            <a:r>
              <a:rPr lang="en-CA" sz="1800" noProof="0" dirty="0" smtClean="0"/>
              <a:t>Extra fast calibration +/- 30 secs</a:t>
            </a:r>
          </a:p>
          <a:p>
            <a:pPr marL="0" indent="0">
              <a:buNone/>
            </a:pPr>
            <a:endParaRPr lang="en-CA" sz="1800" noProof="0" dirty="0" smtClean="0"/>
          </a:p>
          <a:p>
            <a:r>
              <a:rPr lang="en-CA" sz="1800" noProof="0" dirty="0" smtClean="0"/>
              <a:t>Traceability of calibration plate</a:t>
            </a:r>
          </a:p>
          <a:p>
            <a:endParaRPr lang="en-CA" sz="1800" noProof="0" dirty="0" smtClean="0"/>
          </a:p>
          <a:p>
            <a:r>
              <a:rPr lang="en-CA" sz="1800" noProof="0" dirty="0" smtClean="0"/>
              <a:t>Similar to calibration block with UT devices</a:t>
            </a:r>
            <a:endParaRPr lang="en-CA" sz="1800" noProof="0" dirty="0"/>
          </a:p>
        </p:txBody>
      </p:sp>
      <p:pic>
        <p:nvPicPr>
          <p:cNvPr id="19" name="Picture 4"/>
          <p:cNvPicPr>
            <a:picLocks noChangeAspect="1" noChangeArrowheads="1"/>
          </p:cNvPicPr>
          <p:nvPr/>
        </p:nvPicPr>
        <p:blipFill>
          <a:blip r:embed="rId2" cstate="print"/>
          <a:srcRect/>
          <a:stretch>
            <a:fillRect/>
          </a:stretch>
        </p:blipFill>
        <p:spPr bwMode="auto">
          <a:xfrm>
            <a:off x="5868144" y="1196752"/>
            <a:ext cx="2401309" cy="1850323"/>
          </a:xfrm>
          <a:prstGeom prst="rect">
            <a:avLst/>
          </a:prstGeom>
          <a:noFill/>
          <a:ln w="9525">
            <a:noFill/>
            <a:miter lim="800000"/>
            <a:headEnd/>
            <a:tailEnd/>
          </a:ln>
        </p:spPr>
      </p:pic>
      <p:sp>
        <p:nvSpPr>
          <p:cNvPr id="14" name="Title 1"/>
          <p:cNvSpPr>
            <a:spLocks noGrp="1"/>
          </p:cNvSpPr>
          <p:nvPr>
            <p:ph type="title"/>
          </p:nvPr>
        </p:nvSpPr>
        <p:spPr>
          <a:xfrm>
            <a:off x="457200" y="274638"/>
            <a:ext cx="8229600" cy="1143000"/>
          </a:xfrm>
        </p:spPr>
        <p:txBody>
          <a:bodyPr>
            <a:normAutofit/>
          </a:bodyPr>
          <a:lstStyle/>
          <a:p>
            <a:pPr>
              <a:spcBef>
                <a:spcPts val="600"/>
              </a:spcBef>
            </a:pPr>
            <a:r>
              <a:rPr lang="en-CA" sz="2400" noProof="0" dirty="0" smtClean="0"/>
              <a:t>High Quality Results</a:t>
            </a:r>
            <a:endParaRPr lang="en-CA" sz="2400" noProof="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961" y="4005064"/>
            <a:ext cx="5429837" cy="2549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079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Cover_Creafor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nsition_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late_Black_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plate_White_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ack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2346</TotalTime>
  <Words>502</Words>
  <Application>Microsoft Office PowerPoint</Application>
  <PresentationFormat>On-screen Show (4:3)</PresentationFormat>
  <Paragraphs>129</Paragraphs>
  <Slides>21</Slides>
  <Notes>7</Notes>
  <HiddenSlides>4</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21</vt:i4>
      </vt:variant>
    </vt:vector>
  </HeadingPairs>
  <TitlesOfParts>
    <vt:vector size="29" baseType="lpstr">
      <vt:lpstr>Arial</vt:lpstr>
      <vt:lpstr>Calibri</vt:lpstr>
      <vt:lpstr>Wingdings</vt:lpstr>
      <vt:lpstr>Cover_Creaform</vt:lpstr>
      <vt:lpstr>Transition_slide</vt:lpstr>
      <vt:lpstr>Template_Black_Footer</vt:lpstr>
      <vt:lpstr>Template_White_Footer</vt:lpstr>
      <vt:lpstr>Back_Template</vt:lpstr>
      <vt:lpstr>Improvement of Aircraft Mechanical Damage Inspection with Advanced 3D Imaging Technologies</vt:lpstr>
      <vt:lpstr>3D imaging technologies at the service of aircraft inspection</vt:lpstr>
      <vt:lpstr>3D imaging around aircrafts</vt:lpstr>
      <vt:lpstr>Accuracy improvements with 3D Scanners</vt:lpstr>
      <vt:lpstr>PowerPoint Presentation</vt:lpstr>
      <vt:lpstr>TRUACCURACY*: Self-positioning device</vt:lpstr>
      <vt:lpstr>TRUACCURACY*: Self-positioning device</vt:lpstr>
      <vt:lpstr>High Quality Results</vt:lpstr>
      <vt:lpstr>High Quality Results</vt:lpstr>
      <vt:lpstr>Workflow and Software improvements</vt:lpstr>
      <vt:lpstr>Simplest possible workflow </vt:lpstr>
      <vt:lpstr>What Can be measured?</vt:lpstr>
      <vt:lpstr>advanced capabilities</vt:lpstr>
      <vt:lpstr>Editable Detailed Reports</vt:lpstr>
      <vt:lpstr>Summary of Major improvements</vt:lpstr>
      <vt:lpstr>Live Demonstration</vt:lpstr>
      <vt:lpstr>Other applications</vt:lpstr>
      <vt:lpstr>Other applications</vt:lpstr>
      <vt:lpstr>Other applications</vt:lpstr>
      <vt:lpstr>Other applications</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emilieg</dc:creator>
  <cp:lastModifiedBy>Lopez, Mark</cp:lastModifiedBy>
  <cp:revision>95</cp:revision>
  <cp:lastPrinted>2013-11-27T19:22:04Z</cp:lastPrinted>
  <dcterms:created xsi:type="dcterms:W3CDTF">2012-05-24T20:00:54Z</dcterms:created>
  <dcterms:modified xsi:type="dcterms:W3CDTF">2015-09-22T19:12:21Z</dcterms:modified>
</cp:coreProperties>
</file>